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65" r:id="rId10"/>
    <p:sldId id="264" r:id="rId11"/>
    <p:sldId id="263" r:id="rId12"/>
    <p:sldId id="266" r:id="rId13"/>
    <p:sldId id="267" r:id="rId14"/>
    <p:sldId id="269" r:id="rId15"/>
    <p:sldId id="271" r:id="rId16"/>
    <p:sldId id="273" r:id="rId17"/>
    <p:sldId id="277" r:id="rId18"/>
    <p:sldId id="275" r:id="rId19"/>
    <p:sldId id="281" r:id="rId20"/>
    <p:sldId id="268" r:id="rId21"/>
    <p:sldId id="270" r:id="rId22"/>
    <p:sldId id="272" r:id="rId23"/>
    <p:sldId id="274" r:id="rId24"/>
    <p:sldId id="276" r:id="rId25"/>
    <p:sldId id="278" r:id="rId26"/>
    <p:sldId id="279" r:id="rId27"/>
    <p:sldId id="280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3466" autoAdjust="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1CC46-6564-468C-97F1-FD7D7ADCB8A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41F34-26EA-4AC3-8D73-3AE256B51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9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1F34-26EA-4AC3-8D73-3AE256B51C5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0186-0B04-43B6-9868-9A610F3098D9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1D6-79D2-44BE-8A26-A22AFDD9C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0186-0B04-43B6-9868-9A610F3098D9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1D6-79D2-44BE-8A26-A22AFDD9C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8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0186-0B04-43B6-9868-9A610F3098D9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1D6-79D2-44BE-8A26-A22AFDD9C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2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0186-0B04-43B6-9868-9A610F3098D9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1D6-79D2-44BE-8A26-A22AFDD9C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0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0186-0B04-43B6-9868-9A610F3098D9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1D6-79D2-44BE-8A26-A22AFDD9C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0186-0B04-43B6-9868-9A610F3098D9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1D6-79D2-44BE-8A26-A22AFDD9C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0186-0B04-43B6-9868-9A610F3098D9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1D6-79D2-44BE-8A26-A22AFDD9C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0186-0B04-43B6-9868-9A610F3098D9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1D6-79D2-44BE-8A26-A22AFDD9C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0186-0B04-43B6-9868-9A610F3098D9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1D6-79D2-44BE-8A26-A22AFDD9C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0186-0B04-43B6-9868-9A610F3098D9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1D6-79D2-44BE-8A26-A22AFDD9C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3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0186-0B04-43B6-9868-9A610F3098D9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1D6-79D2-44BE-8A26-A22AFDD9C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20000" t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50186-0B04-43B6-9868-9A610F3098D9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E81D6-79D2-44BE-8A26-A22AFDD9C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ublic19118807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www.technogrunt.ru/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www.technogrunt.ru/" TargetMode="External"/><Relationship Id="rId10" Type="http://schemas.openxmlformats.org/officeDocument/2006/relationships/hyperlink" Target="https://www.instagram.com/technogrunt/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7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echnogrunt.ru/" TargetMode="Externa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7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slide" Target="slide20.xml"/><Relationship Id="rId9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" Target="slide30.xml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7.pn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76" y="20735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Разработка котлованов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6276" y="2508430"/>
            <a:ext cx="250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Нерудные материалы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6276" y="298868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Аренда спецтехники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6276" y="33977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Вывоз грунта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2073588"/>
            <a:ext cx="280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Ограждение котлованов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44627" y="2508430"/>
            <a:ext cx="280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Распорные системы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60651" y="2988687"/>
            <a:ext cx="280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Земляные работы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2659" y="3397768"/>
            <a:ext cx="280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Снос и демонтаж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83" y="6259590"/>
            <a:ext cx="57435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ony\Desktop\лого нов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325" y="1565462"/>
            <a:ext cx="3028835" cy="262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85959" y="4193089"/>
            <a:ext cx="482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5"/>
              </a:rPr>
              <a:t>www.technogrunt.ru</a:t>
            </a:r>
            <a:endParaRPr lang="ru-RU" b="1" dirty="0"/>
          </a:p>
        </p:txBody>
      </p:sp>
      <p:pic>
        <p:nvPicPr>
          <p:cNvPr id="2" name="Picture 2" descr="C:\Users\Sony\Desktop\соцсети\лого facebook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89" y="636057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\Desktop\соцсети\лого вк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36" y="636057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ny\Desktop\соцсети\лого инст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36" y="6236794"/>
            <a:ext cx="1080120" cy="60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69331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Утилизация и талоны</a:t>
            </a:r>
          </a:p>
          <a:p>
            <a:pPr>
              <a:spcAft>
                <a:spcPts val="600"/>
              </a:spcAft>
            </a:pPr>
            <a:endParaRPr lang="ru-RU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Оформление разрешения на перемещение </a:t>
            </a:r>
            <a:r>
              <a:rPr lang="ru-RU" dirty="0" smtClean="0"/>
              <a:t>грунта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Оформление разрешения на перемещение строительных </a:t>
            </a:r>
            <a:r>
              <a:rPr lang="ru-RU" dirty="0" smtClean="0"/>
              <a:t>отходов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Оформление талонов на утилизацию </a:t>
            </a:r>
            <a:r>
              <a:rPr lang="ru-RU" dirty="0" smtClean="0"/>
              <a:t>грунта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Оформление талонов на утилизацию строительных </a:t>
            </a:r>
            <a:r>
              <a:rPr lang="ru-RU" dirty="0" smtClean="0"/>
              <a:t>отходов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Оформление талонов на утилизацию </a:t>
            </a:r>
            <a:r>
              <a:rPr lang="ru-RU" dirty="0" smtClean="0"/>
              <a:t>ТКО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Разработка и согласование Технологического регламента обращения с </a:t>
            </a:r>
            <a:r>
              <a:rPr lang="ru-RU" dirty="0" smtClean="0"/>
              <a:t>отходами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Ордер </a:t>
            </a:r>
            <a:r>
              <a:rPr lang="ru-RU" dirty="0"/>
              <a:t>на вывоз грунта от инспекции Москвы (ОАТИ</a:t>
            </a:r>
            <a:r>
              <a:rPr lang="ru-RU" dirty="0" smtClean="0"/>
              <a:t>)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Проект </a:t>
            </a:r>
            <a:r>
              <a:rPr lang="ru-RU" dirty="0"/>
              <a:t>перемещения земляной </a:t>
            </a:r>
            <a:r>
              <a:rPr lang="ru-RU" dirty="0" smtClean="0"/>
              <a:t>массы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Договор </a:t>
            </a:r>
            <a:r>
              <a:rPr lang="ru-RU" dirty="0"/>
              <a:t>с </a:t>
            </a:r>
            <a:r>
              <a:rPr lang="ru-RU" dirty="0" smtClean="0"/>
              <a:t>полигоном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308304" y="-1"/>
            <a:ext cx="1835696" cy="6162675"/>
            <a:chOff x="7819200" y="0"/>
            <a:chExt cx="1339688" cy="5450802"/>
          </a:xfrm>
        </p:grpSpPr>
        <p:pic>
          <p:nvPicPr>
            <p:cNvPr id="7170" name="Picture 2" descr="http://www.ipcziz.ru/imag/rng-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521" y="0"/>
              <a:ext cx="1324479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www.ipcziz.ru/imag/r-sm-2.jpg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088" y="1740694"/>
              <a:ext cx="1324800" cy="18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www.ipcziz.ru/imag/o-22-5.jpg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200" y="3578802"/>
              <a:ext cx="1324800" cy="18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15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727" y="0"/>
            <a:ext cx="912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Услуги спецтехники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https://technogrunt.ru/wp-content/uploads/2019/02/Layer-526-300x18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77"/>
            <a:ext cx="1785276" cy="12077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-23727" y="191683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Экскаватор </a:t>
            </a:r>
            <a:r>
              <a:rPr lang="en-US" sz="1600" dirty="0" smtClean="0"/>
              <a:t>Hitachi 330</a:t>
            </a:r>
            <a:endParaRPr lang="ru-RU" sz="1600" dirty="0"/>
          </a:p>
        </p:txBody>
      </p:sp>
      <p:pic>
        <p:nvPicPr>
          <p:cNvPr id="6146" name="Picture 2" descr="https://technogrunt.ru/wp-content/uploads/2019/03/Layer-527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747532"/>
            <a:ext cx="1785600" cy="12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17366" y="191683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Экскаватор </a:t>
            </a:r>
            <a:r>
              <a:rPr lang="en-US" sz="1600" dirty="0" smtClean="0"/>
              <a:t>Hyundai 260</a:t>
            </a:r>
            <a:endParaRPr lang="ru-RU" sz="1600" dirty="0"/>
          </a:p>
        </p:txBody>
      </p:sp>
      <p:pic>
        <p:nvPicPr>
          <p:cNvPr id="6150" name="Picture 6" descr="https://technogrunt.ru/wp-content/uploads/2019/03/Layer-528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588" y="748455"/>
            <a:ext cx="1785600" cy="12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78588" y="191683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Экскаватор </a:t>
            </a:r>
            <a:r>
              <a:rPr lang="en-US" sz="1600" dirty="0" smtClean="0"/>
              <a:t>Volvo 170</a:t>
            </a:r>
          </a:p>
        </p:txBody>
      </p:sp>
      <p:pic>
        <p:nvPicPr>
          <p:cNvPr id="6152" name="Picture 8" descr="https://technogrunt.ru/wp-content/uploads/2019/03/Layer-530.jp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52" y="747532"/>
            <a:ext cx="1785600" cy="12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21388" y="191683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Экскаватор </a:t>
            </a:r>
            <a:r>
              <a:rPr lang="en-US" sz="1600" dirty="0" smtClean="0"/>
              <a:t>Hitachi 100</a:t>
            </a:r>
          </a:p>
        </p:txBody>
      </p:sp>
      <p:pic>
        <p:nvPicPr>
          <p:cNvPr id="6154" name="Picture 10" descr="https://technogrunt.ru/wp-content/uploads/2019/03/Layer-532.jpg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1282"/>
            <a:ext cx="1785600" cy="12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8673" y="3681605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Экскаватор </a:t>
            </a:r>
            <a:r>
              <a:rPr lang="en-US" sz="1600" dirty="0" smtClean="0"/>
              <a:t>JCB 3CX</a:t>
            </a:r>
            <a:endParaRPr lang="ru-RU" sz="1600" dirty="0"/>
          </a:p>
        </p:txBody>
      </p:sp>
      <p:pic>
        <p:nvPicPr>
          <p:cNvPr id="6156" name="Picture 12" descr="https://technogrunt.ru/wp-content/uploads/2019/03/Layer-537.jpg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98" y="2641282"/>
            <a:ext cx="1785600" cy="12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88913" y="3681605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Экскаватор </a:t>
            </a:r>
            <a:r>
              <a:rPr lang="en-US" sz="1600" dirty="0" smtClean="0"/>
              <a:t>CAT 315D</a:t>
            </a:r>
            <a:endParaRPr lang="ru-RU" sz="1600" dirty="0"/>
          </a:p>
        </p:txBody>
      </p:sp>
      <p:pic>
        <p:nvPicPr>
          <p:cNvPr id="6158" name="Picture 14" descr="https://technogrunt.ru/wp-content/uploads/2019/03/Layer-534.jpg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98" y="3985366"/>
            <a:ext cx="1785600" cy="12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88913" y="509039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Самосвал </a:t>
            </a:r>
            <a:r>
              <a:rPr lang="ru-RU" sz="1600" dirty="0" err="1" smtClean="0"/>
              <a:t>Камаз</a:t>
            </a:r>
            <a:r>
              <a:rPr lang="ru-RU" sz="1600" dirty="0" smtClean="0"/>
              <a:t> 55111</a:t>
            </a:r>
            <a:endParaRPr lang="ru-RU" sz="1600" dirty="0"/>
          </a:p>
        </p:txBody>
      </p:sp>
      <p:pic>
        <p:nvPicPr>
          <p:cNvPr id="6160" name="Picture 16" descr="https://technogrunt.ru/wp-content/uploads/2019/03/Layer-535.jpg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36" y="3989832"/>
            <a:ext cx="1580852" cy="11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586600" y="508518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Самосвал </a:t>
            </a:r>
            <a:r>
              <a:rPr lang="ru-RU" sz="1600" dirty="0" err="1" smtClean="0"/>
              <a:t>Камаз</a:t>
            </a:r>
            <a:r>
              <a:rPr lang="ru-RU" sz="1600" dirty="0" smtClean="0"/>
              <a:t> </a:t>
            </a:r>
            <a:r>
              <a:rPr lang="en-US" sz="1600" dirty="0" smtClean="0"/>
              <a:t>6520</a:t>
            </a:r>
            <a:endParaRPr lang="ru-RU" sz="1600" dirty="0"/>
          </a:p>
        </p:txBody>
      </p:sp>
      <p:pic>
        <p:nvPicPr>
          <p:cNvPr id="6162" name="Picture 18" descr="https://technogrunt.ru/wp-content/uploads/2019/03/Layer-536.jpg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9" y="4149079"/>
            <a:ext cx="1639812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28673" y="508518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Самосвал </a:t>
            </a:r>
            <a:r>
              <a:rPr lang="ru-RU" sz="1600" dirty="0" err="1" smtClean="0"/>
              <a:t>Камаз</a:t>
            </a:r>
            <a:r>
              <a:rPr lang="ru-RU" sz="1600" dirty="0" smtClean="0"/>
              <a:t> </a:t>
            </a:r>
            <a:r>
              <a:rPr lang="en-US" sz="1600" dirty="0" smtClean="0"/>
              <a:t>65115</a:t>
            </a:r>
            <a:endParaRPr lang="ru-RU" sz="1600" dirty="0"/>
          </a:p>
        </p:txBody>
      </p:sp>
      <p:pic>
        <p:nvPicPr>
          <p:cNvPr id="6164" name="Picture 20" descr="https://technogrunt.ru/wp-content/uploads/2019/03/Layer-538.jpg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7118"/>
            <a:ext cx="1785600" cy="12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291268" y="3682171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Экскаватор </a:t>
            </a:r>
            <a:r>
              <a:rPr lang="en-US" sz="1600" dirty="0" smtClean="0"/>
              <a:t>JCB 220</a:t>
            </a:r>
            <a:endParaRPr lang="ru-RU" sz="1600" dirty="0"/>
          </a:p>
        </p:txBody>
      </p:sp>
      <p:pic>
        <p:nvPicPr>
          <p:cNvPr id="6166" name="Picture 22" descr="https://technogrunt.ru/wp-content/uploads/2019/03/Layer-539.jpg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20" y="2527302"/>
            <a:ext cx="1785600" cy="12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613526" y="3616466"/>
            <a:ext cx="2268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Экскаватор </a:t>
            </a:r>
            <a:r>
              <a:rPr lang="en-US" sz="1600" dirty="0" smtClean="0"/>
              <a:t>Hitachi ZX70</a:t>
            </a:r>
            <a:endParaRPr lang="ru-RU" sz="1600" dirty="0"/>
          </a:p>
        </p:txBody>
      </p:sp>
      <p:pic>
        <p:nvPicPr>
          <p:cNvPr id="6168" name="Picture 24" descr="https://technogrunt.ru/wp-content/uploads/2019/03/Layer-541.jpg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20" y="4012331"/>
            <a:ext cx="1623732" cy="10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829400" y="508518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Самосвал </a:t>
            </a:r>
            <a:r>
              <a:rPr lang="en-US" sz="1600" dirty="0" err="1" smtClean="0"/>
              <a:t>Scania</a:t>
            </a:r>
            <a:r>
              <a:rPr lang="en-US" sz="1600" dirty="0" smtClean="0"/>
              <a:t> P380</a:t>
            </a:r>
            <a:endParaRPr lang="ru-RU" sz="1600" dirty="0"/>
          </a:p>
        </p:txBody>
      </p:sp>
      <p:pic>
        <p:nvPicPr>
          <p:cNvPr id="6170" name="Picture 26" descr="https://technogrunt.ru/wp-content/uploads/2019/03/Layer-543-copy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90" y="5436073"/>
            <a:ext cx="1213374" cy="9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958891" y="563817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Самосвал </a:t>
            </a:r>
            <a:r>
              <a:rPr lang="en-US" sz="1600" dirty="0" smtClean="0"/>
              <a:t>Volvo FM-12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738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57" y="43651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/>
              <a:t>выполненные</a:t>
            </a:r>
            <a:r>
              <a:rPr lang="ru-RU" sz="3200" cap="all" dirty="0" smtClean="0"/>
              <a:t> </a:t>
            </a:r>
            <a:r>
              <a:rPr lang="ru-RU" sz="3200" b="1" cap="all" dirty="0" smtClean="0"/>
              <a:t>проекты</a:t>
            </a:r>
            <a:endParaRPr lang="ru-RU" sz="3200" b="1" cap="al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6296024"/>
            <a:ext cx="57435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Sony\Desktop\лого нов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93611"/>
            <a:ext cx="3028835" cy="262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34474" y="3521238"/>
            <a:ext cx="482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5"/>
              </a:rPr>
              <a:t>www.technogrunt.ru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05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676875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/>
              <a:t>Адрес объекта: Москва, ул. </a:t>
            </a:r>
            <a:r>
              <a:rPr lang="ru-RU" b="1" dirty="0" err="1" smtClean="0"/>
              <a:t>Годовикова</a:t>
            </a:r>
            <a:r>
              <a:rPr lang="ru-RU" b="1" dirty="0" smtClean="0"/>
              <a:t> д. 9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Заказчик: </a:t>
            </a:r>
            <a:r>
              <a:rPr lang="ru-RU" dirty="0"/>
              <a:t>МФК ОАО </a:t>
            </a:r>
            <a:r>
              <a:rPr lang="ru-RU" dirty="0" smtClean="0"/>
              <a:t>«Калибр»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Вид работ: </a:t>
            </a:r>
            <a:r>
              <a:rPr lang="ru-RU" dirty="0"/>
              <a:t>Разработка </a:t>
            </a:r>
            <a:r>
              <a:rPr lang="ru-RU" dirty="0" smtClean="0"/>
              <a:t>котлована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Объем работ: 55 000 м3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Сроки выполнения работ: 20.02.2018 - 20.08.2018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Более подробное описание проекта </a:t>
            </a:r>
            <a:r>
              <a:rPr lang="ru-RU" dirty="0" smtClean="0">
                <a:hlinkClick r:id="rId4" action="ppaction://hlinksldjump"/>
              </a:rPr>
              <a:t>здесь</a:t>
            </a:r>
            <a:endParaRPr lang="ru-RU" dirty="0" smtClean="0"/>
          </a:p>
        </p:txBody>
      </p:sp>
      <p:pic>
        <p:nvPicPr>
          <p:cNvPr id="9218" name="Picture 2" descr="C:\Users\Sony\Desktop\ПРЕЗЕНТАЦИЯ\Наши объекты\Котлован Годовикова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99695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ony\Desktop\ПРЕЗЕНТАЦИЯ\Наши объекты\Котлован Годовикова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12" y="2375822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ony\Desktop\ПРЕЗЕНТАЦИЯ\Наши объекты\Котлован Годовикова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99695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Sony\Desktop\ПРЕЗЕНТАЦИЯ\Наши объекты\Котлован ул Годовикова 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2675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Sony\Desktop\ПРЕЗЕНТАЦИЯ\Наши объекты\Котлован Годовиков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12" y="4362675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Sony\Desktop\ПРЕЗЕНТАЦИЯ\Наши объекты\Котлован Годовикова 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2675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56895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/>
              <a:t>Адрес объекта: Московская обл., пос. Володарского</a:t>
            </a:r>
            <a:r>
              <a:rPr lang="ru-RU" b="1" dirty="0"/>
              <a:t> </a:t>
            </a:r>
            <a:r>
              <a:rPr lang="ru-RU" b="1" dirty="0" smtClean="0"/>
              <a:t>и Солнечногорск </a:t>
            </a:r>
            <a:r>
              <a:rPr lang="ru-RU" b="1" dirty="0"/>
              <a:t> (2 объекта)</a:t>
            </a:r>
            <a:endParaRPr lang="ru-RU" b="1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Заказчик: Нефтебаза «</a:t>
            </a:r>
            <a:r>
              <a:rPr lang="ru-RU" dirty="0" err="1" smtClean="0"/>
              <a:t>Транснефть</a:t>
            </a:r>
            <a:r>
              <a:rPr lang="ru-RU" dirty="0" smtClean="0"/>
              <a:t>»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Вид работ: Организация</a:t>
            </a:r>
            <a:r>
              <a:rPr lang="ru-RU" dirty="0"/>
              <a:t>, вывоз и утилизация строительных отходов и грунта в рамках </a:t>
            </a:r>
            <a:r>
              <a:rPr lang="ru-RU" dirty="0" smtClean="0"/>
              <a:t>реконструкции объекта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Объем работ: 150 000 м3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Сроки выполнения работ: 2018-2019 гг.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Более подробное описание проекта </a:t>
            </a:r>
            <a:r>
              <a:rPr lang="ru-RU" dirty="0" smtClean="0">
                <a:hlinkClick r:id="rId4" action="ppaction://hlinksldjump"/>
              </a:rPr>
              <a:t>здесь</a:t>
            </a:r>
            <a:endParaRPr lang="ru-RU" dirty="0" smtClean="0"/>
          </a:p>
        </p:txBody>
      </p:sp>
      <p:pic>
        <p:nvPicPr>
          <p:cNvPr id="1026" name="Picture 2" descr="C:\Users\Sony\Desktop\ПРЕЗЕНТАЦИЯ\Наши объекты\Нефтебаза ТРАНСНЕФТЬ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1" y="3500969"/>
            <a:ext cx="287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\Desktop\ПРЕЗЕНТАЦИЯ\Наши объекты\Нефтебаза транснефть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0" y="3140969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ny\Desktop\ПРЕЗЕНТАЦИЯ\Наши объекты\Нефтебаза ТРАНСНЕФТЬ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3" y="3500969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0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56895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/>
              <a:t>Адрес объекта: Московская обл., г. Чехов, Войсковая часть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Заказчик: МО РФ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Вид работ: </a:t>
            </a:r>
            <a:r>
              <a:rPr lang="ru-RU" dirty="0"/>
              <a:t>Комплекс работ по сносу и демонтажу технологического здания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Объем работ: 95 000 м3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Сроки выполнения работ: 2018 г.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Более подробное описание проекта </a:t>
            </a:r>
            <a:r>
              <a:rPr lang="ru-RU" dirty="0" smtClean="0">
                <a:hlinkClick r:id="rId4" action="ppaction://hlinksldjump"/>
              </a:rPr>
              <a:t>здесь</a:t>
            </a:r>
            <a:endParaRPr lang="ru-RU" dirty="0" smtClean="0"/>
          </a:p>
        </p:txBody>
      </p:sp>
      <p:pic>
        <p:nvPicPr>
          <p:cNvPr id="2050" name="Picture 2" descr="C:\Users\Sony\Desktop\ПРЕЗЕНТАЦИЯ\Наши объекты\Снос технологического здания на территории Войсковой части г Серпух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07" y="2996951"/>
            <a:ext cx="431583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ny\Desktop\ПРЕЗЕНТАЦИЯ\Наши объекты\Снос технологического здания на территории войсковой части г. Чехо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1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568952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/>
              <a:t>Адрес объекта: Москва, </a:t>
            </a:r>
            <a:r>
              <a:rPr lang="ru-RU" b="1" dirty="0"/>
              <a:t>ул. 1-я </a:t>
            </a:r>
            <a:r>
              <a:rPr lang="ru-RU" b="1" dirty="0" err="1"/>
              <a:t>Филевская</a:t>
            </a:r>
            <a:endParaRPr lang="ru-RU" b="1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Заказчик:</a:t>
            </a:r>
            <a:r>
              <a:rPr lang="en-US" dirty="0"/>
              <a:t> </a:t>
            </a:r>
            <a:r>
              <a:rPr lang="ru-RU" dirty="0"/>
              <a:t>ООО </a:t>
            </a:r>
            <a:r>
              <a:rPr lang="ru-RU" dirty="0" smtClean="0"/>
              <a:t>«Квартал СТ»</a:t>
            </a:r>
            <a:endParaRPr lang="ru-RU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Вид работ: </a:t>
            </a:r>
            <a:r>
              <a:rPr lang="ru-RU" dirty="0"/>
              <a:t>Разработка котлована для строительства жилого комплекса с подземной автостоянкой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Объем работ: </a:t>
            </a:r>
            <a:r>
              <a:rPr lang="ru-RU" dirty="0"/>
              <a:t>3</a:t>
            </a:r>
            <a:r>
              <a:rPr lang="ru-RU" dirty="0" smtClean="0"/>
              <a:t>5 000 м3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Сроки выполнения работ: 2015 г. (60 календарных дней)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Более подробное описание проекта </a:t>
            </a:r>
            <a:r>
              <a:rPr lang="ru-RU" dirty="0" smtClean="0">
                <a:hlinkClick r:id="rId4" action="ppaction://hlinksldjump"/>
              </a:rPr>
              <a:t>здесь</a:t>
            </a:r>
            <a:endParaRPr lang="ru-RU" dirty="0" smtClean="0"/>
          </a:p>
        </p:txBody>
      </p:sp>
      <p:pic>
        <p:nvPicPr>
          <p:cNvPr id="3074" name="Picture 2" descr="C:\Users\Sony\Desktop\ПРЕЗЕНТАЦИЯ\Наши объекты\Котлован Фил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2760297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2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56895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/>
              <a:t>Адрес объекта: Москва, </a:t>
            </a:r>
            <a:r>
              <a:rPr lang="ru-RU" b="1" dirty="0" err="1" smtClean="0"/>
              <a:t>Карамышевская</a:t>
            </a:r>
            <a:r>
              <a:rPr lang="ru-RU" b="1" dirty="0" smtClean="0"/>
              <a:t> наб.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Заказчик:</a:t>
            </a:r>
            <a:r>
              <a:rPr lang="en-US" dirty="0" smtClean="0"/>
              <a:t> </a:t>
            </a:r>
            <a:r>
              <a:rPr lang="ru-RU" dirty="0" smtClean="0"/>
              <a:t>Т</a:t>
            </a:r>
            <a:r>
              <a:rPr lang="en-US" dirty="0" smtClean="0"/>
              <a:t> </a:t>
            </a:r>
            <a:r>
              <a:rPr lang="ru-RU" dirty="0" smtClean="0"/>
              <a:t>УКС </a:t>
            </a:r>
            <a:r>
              <a:rPr lang="ru-RU" dirty="0"/>
              <a:t>г. Москвы</a:t>
            </a:r>
            <a:endParaRPr lang="ru-RU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Вид работ: </a:t>
            </a:r>
            <a:r>
              <a:rPr lang="ru-RU" dirty="0"/>
              <a:t>Снос </a:t>
            </a:r>
            <a:r>
              <a:rPr lang="ru-RU" dirty="0" err="1" smtClean="0"/>
              <a:t>трехподъездного</a:t>
            </a:r>
            <a:r>
              <a:rPr lang="ru-RU" dirty="0" smtClean="0"/>
              <a:t> </a:t>
            </a:r>
            <a:r>
              <a:rPr lang="ru-RU" dirty="0"/>
              <a:t>пятиэтажного жилого дома 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Объем работ: 12 000 м3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Сроки выполнения работ: 15 календарных дней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Более подробное описание проекта </a:t>
            </a:r>
            <a:r>
              <a:rPr lang="ru-RU" dirty="0" smtClean="0">
                <a:hlinkClick r:id="rId4" action="ppaction://hlinksldjump"/>
              </a:rPr>
              <a:t>здесь</a:t>
            </a:r>
            <a:endParaRPr lang="ru-RU" dirty="0" smtClean="0"/>
          </a:p>
        </p:txBody>
      </p:sp>
      <p:pic>
        <p:nvPicPr>
          <p:cNvPr id="4098" name="Picture 2" descr="C:\Users\Sony\Desktop\ПРЕЗЕНТАЦИЯ\Наши объекты\Снос пятиэтажного дома на Карамышевской набережно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2652285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568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Адрес объекта: Москва, Софийская наб.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Заказчик</a:t>
            </a:r>
            <a:r>
              <a:rPr lang="ru-RU" sz="1600" dirty="0" smtClean="0"/>
              <a:t>:</a:t>
            </a:r>
            <a:r>
              <a:rPr lang="en-US" sz="1600" dirty="0" smtClean="0"/>
              <a:t> </a:t>
            </a:r>
            <a:r>
              <a:rPr lang="ru-RU" sz="1600" dirty="0" smtClean="0"/>
              <a:t>ООО </a:t>
            </a:r>
            <a:r>
              <a:rPr lang="ru-RU" sz="1600" dirty="0"/>
              <a:t>"</a:t>
            </a:r>
            <a:r>
              <a:rPr lang="ru-RU" sz="1600" dirty="0" err="1"/>
              <a:t>Экохолдинг</a:t>
            </a:r>
            <a:r>
              <a:rPr lang="ru-RU" sz="1600" dirty="0"/>
              <a:t>"</a:t>
            </a:r>
            <a:endParaRPr lang="ru-RU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Вид работ: </a:t>
            </a:r>
            <a:r>
              <a:rPr lang="ru-RU" sz="1600" dirty="0"/>
              <a:t>Ручной и механизированный демонтаж ветхого здания</a:t>
            </a:r>
            <a:r>
              <a:rPr lang="ru-RU" sz="1600" dirty="0" smtClean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Объем работ: 70 000 м3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Сроки выполнения работ: 60 календарных дней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Более подробное описание проекта </a:t>
            </a:r>
            <a:r>
              <a:rPr lang="ru-RU" sz="1600" dirty="0" smtClean="0">
                <a:hlinkClick r:id="rId4" action="ppaction://hlinksldjump"/>
              </a:rPr>
              <a:t>здесь</a:t>
            </a:r>
            <a:endParaRPr lang="ru-RU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5536" y="2215029"/>
            <a:ext cx="8568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Адрес объекта: Москва, </a:t>
            </a:r>
            <a:r>
              <a:rPr lang="ru-RU" sz="1600" b="1" dirty="0"/>
              <a:t>БЦ "</a:t>
            </a:r>
            <a:r>
              <a:rPr lang="ru-RU" sz="1600" b="1" dirty="0" err="1"/>
              <a:t>Краснопрудный</a:t>
            </a:r>
            <a:r>
              <a:rPr lang="ru-RU" sz="1600" b="1" dirty="0"/>
              <a:t>"</a:t>
            </a:r>
            <a:endParaRPr lang="ru-RU" sz="16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Заказчик:</a:t>
            </a:r>
            <a:r>
              <a:rPr lang="en-US" sz="1600" dirty="0"/>
              <a:t> </a:t>
            </a:r>
            <a:r>
              <a:rPr lang="ru-RU" sz="1600" dirty="0"/>
              <a:t>ООО "Сити  </a:t>
            </a:r>
            <a:r>
              <a:rPr lang="ru-RU" sz="1600" dirty="0" err="1"/>
              <a:t>Констракшн</a:t>
            </a:r>
            <a:r>
              <a:rPr lang="ru-RU" sz="1600" dirty="0" smtClean="0"/>
              <a:t>"</a:t>
            </a:r>
            <a:endParaRPr lang="ru-RU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Вид работ: </a:t>
            </a:r>
            <a:r>
              <a:rPr lang="ru-RU" sz="1600" dirty="0"/>
              <a:t>Комплекс работ по вывозу и утилизации </a:t>
            </a:r>
            <a:r>
              <a:rPr lang="ru-RU" sz="1600" dirty="0" err="1" smtClean="0"/>
              <a:t>водонасыщен</a:t>
            </a:r>
            <a:r>
              <a:rPr lang="ru-RU" sz="1600" dirty="0" err="1"/>
              <a:t>н</a:t>
            </a:r>
            <a:r>
              <a:rPr lang="ru-RU" sz="1600" dirty="0" err="1" smtClean="0"/>
              <a:t>ых</a:t>
            </a:r>
            <a:r>
              <a:rPr lang="ru-RU" sz="1600" dirty="0" smtClean="0"/>
              <a:t> </a:t>
            </a:r>
            <a:r>
              <a:rPr lang="ru-RU" sz="1600" dirty="0"/>
              <a:t>грунтов с бентонитом</a:t>
            </a:r>
            <a:r>
              <a:rPr lang="ru-RU" sz="1600" dirty="0" smtClean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Объем работ: 25 000 м3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Сроки выполнения работ: </a:t>
            </a:r>
            <a:r>
              <a:rPr lang="en-US" sz="1600" dirty="0"/>
              <a:t>5</a:t>
            </a:r>
            <a:r>
              <a:rPr lang="ru-RU" sz="1600" dirty="0"/>
              <a:t>0 календарных дней)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Более подробное описание проекта </a:t>
            </a:r>
            <a:r>
              <a:rPr lang="ru-RU" sz="1600" dirty="0" smtClean="0">
                <a:hlinkClick r:id="rId5" action="ppaction://hlinksldjump"/>
              </a:rPr>
              <a:t>здесь</a:t>
            </a:r>
            <a:endParaRPr lang="ru-RU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95536" y="4233495"/>
            <a:ext cx="8568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Адрес объекта: МО, станция метро «</a:t>
            </a:r>
            <a:r>
              <a:rPr lang="ru-RU" sz="1600" b="1" dirty="0" err="1" smtClean="0"/>
              <a:t>Некрасовка</a:t>
            </a:r>
            <a:r>
              <a:rPr lang="ru-RU" sz="1600" b="1" dirty="0" smtClean="0"/>
              <a:t>»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Заказчик: ООО "</a:t>
            </a:r>
            <a:r>
              <a:rPr lang="ru-RU" sz="1600" dirty="0" err="1"/>
              <a:t>Бурспецстрой</a:t>
            </a:r>
            <a:r>
              <a:rPr lang="ru-RU" sz="1600" dirty="0"/>
              <a:t>"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Вид работ: </a:t>
            </a:r>
            <a:r>
              <a:rPr lang="ru-RU" sz="1600" dirty="0" smtClean="0"/>
              <a:t>Разработка </a:t>
            </a:r>
            <a:r>
              <a:rPr lang="ru-RU" sz="1600" dirty="0"/>
              <a:t>грунта, вывоз и утилизация в рамках строительства перегонного </a:t>
            </a:r>
            <a:r>
              <a:rPr lang="ru-RU" sz="1600" dirty="0" smtClean="0"/>
              <a:t>тоннеля </a:t>
            </a:r>
            <a:r>
              <a:rPr lang="ru-RU" sz="1600" dirty="0"/>
              <a:t>метро</a:t>
            </a:r>
            <a:r>
              <a:rPr lang="ru-RU" sz="1600" dirty="0" smtClean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Объем работ: </a:t>
            </a:r>
            <a:r>
              <a:rPr lang="ru-RU" sz="1600" dirty="0"/>
              <a:t>7</a:t>
            </a:r>
            <a:r>
              <a:rPr lang="ru-RU" sz="1600" dirty="0" smtClean="0"/>
              <a:t>0 000 м3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Сроки выполнения работ: 90 календарных дней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Более подробное описание проекта </a:t>
            </a:r>
            <a:r>
              <a:rPr lang="ru-RU" sz="1600" dirty="0">
                <a:hlinkClick r:id="rId6" action="ppaction://hlinksldjump"/>
              </a:rPr>
              <a:t>здесь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312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568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Адрес объекта: Москва, Парк «САД БУДУЩЕГО» (м. Ботанический сад)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Заказчик: ООО "</a:t>
            </a:r>
            <a:r>
              <a:rPr lang="ru-RU" sz="1600" dirty="0" err="1"/>
              <a:t>Мегапарк</a:t>
            </a:r>
            <a:r>
              <a:rPr lang="ru-RU" sz="1600" dirty="0"/>
              <a:t>" </a:t>
            </a:r>
            <a:endParaRPr lang="ru-RU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Вид работ: </a:t>
            </a:r>
            <a:r>
              <a:rPr lang="ru-RU" sz="1600" dirty="0"/>
              <a:t>Работы по сбору, вывозу и утилизации грунта и строительных отходов с оформлением разрешительной документации в рамках реконструкции</a:t>
            </a:r>
            <a:r>
              <a:rPr lang="ru-RU" sz="1600" dirty="0" smtClean="0"/>
              <a:t> парка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Объем работ: 70 000 м3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Сроки выполнения работ: 120 дней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Более подробное описание проекта </a:t>
            </a:r>
            <a:r>
              <a:rPr lang="ru-RU" sz="1600" dirty="0" smtClean="0">
                <a:hlinkClick r:id="rId4" action="ppaction://hlinksldjump"/>
              </a:rPr>
              <a:t>здесь</a:t>
            </a:r>
            <a:endParaRPr lang="ru-RU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8081" y="2708920"/>
            <a:ext cx="85689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Адрес объекта: Москва, парк </a:t>
            </a:r>
            <a:r>
              <a:rPr lang="ru-RU" sz="1600" b="1" dirty="0"/>
              <a:t>"Бутово" м. Бунинская аллея</a:t>
            </a:r>
            <a:endParaRPr lang="ru-RU" sz="16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Заказчик: ООО "</a:t>
            </a:r>
            <a:r>
              <a:rPr lang="ru-RU" sz="1600" dirty="0" err="1"/>
              <a:t>Мегапарк</a:t>
            </a:r>
            <a:r>
              <a:rPr lang="ru-RU" sz="1600" dirty="0" smtClean="0"/>
              <a:t>"</a:t>
            </a:r>
            <a:endParaRPr lang="ru-RU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Вид работ: </a:t>
            </a:r>
            <a:r>
              <a:rPr lang="ru-RU" sz="1600" dirty="0"/>
              <a:t>Работы по сбору, вывозу и утилизации грунта и строительных отходов с оформлением разрешительной документации в рамках реконструкции парка</a:t>
            </a:r>
            <a:r>
              <a:rPr lang="ru-RU" sz="1600" dirty="0" smtClean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Объем работ: 110 000 м3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Сроки выполнения работ: 150 календарных </a:t>
            </a:r>
            <a:r>
              <a:rPr lang="ru-RU" sz="1600" dirty="0" smtClean="0"/>
              <a:t>дней</a:t>
            </a:r>
            <a:endParaRPr lang="ru-RU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Более подробное описание проекта </a:t>
            </a:r>
            <a:r>
              <a:rPr lang="ru-RU" sz="1600" dirty="0" smtClean="0">
                <a:hlinkClick r:id="rId5" action="ppaction://hlinksldjump"/>
              </a:rPr>
              <a:t>здесь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2395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8092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/>
              <a:t>О Компании</a:t>
            </a:r>
            <a:endParaRPr lang="ru-RU" b="1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На рынке с 2003 года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Выполнено более 20 крупных проектов разной категории сложности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Наличие полного комплекта разрешительной документации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Работаем на собственной и арендованной технике (экскаваторы, самосвалы)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Территория охвата Москва и Московская область</a:t>
            </a:r>
            <a:endParaRPr lang="ru-RU" dirty="0"/>
          </a:p>
          <a:p>
            <a:endParaRPr lang="ru-RU" dirty="0" smtClean="0"/>
          </a:p>
          <a:p>
            <a:pPr algn="ctr">
              <a:spcAft>
                <a:spcPts val="600"/>
              </a:spcAft>
            </a:pPr>
            <a:r>
              <a:rPr lang="ru-RU" sz="2400" b="1" dirty="0" smtClean="0"/>
              <a:t>Виды деятельности</a:t>
            </a:r>
            <a:endParaRPr lang="ru-RU" b="1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Вывоз грунта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Вывоз мусора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Земляные работы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Разработка котлованов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Снос и демонтаж зданий и </a:t>
            </a:r>
            <a:r>
              <a:rPr lang="ru-RU" dirty="0" smtClean="0"/>
              <a:t>сооружений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Услуги спецтехники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Утилизация отходов и талоны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Поставка нерудных материалов: песок, щебень, грунт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3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878497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/>
              <a:t>Адрес объекта: Москва, ул. </a:t>
            </a:r>
            <a:r>
              <a:rPr lang="ru-RU" sz="1400" b="1" dirty="0" err="1"/>
              <a:t>Годовикова</a:t>
            </a:r>
            <a:r>
              <a:rPr lang="ru-RU" sz="1400" b="1" dirty="0"/>
              <a:t> д. 9</a:t>
            </a:r>
            <a:endParaRPr lang="ru-RU" sz="1400" b="1" dirty="0" smtClean="0"/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Данный </a:t>
            </a:r>
            <a:r>
              <a:rPr lang="ru-RU" sz="1400" dirty="0"/>
              <a:t>объект является одним из последних и наиболее сложных работ компании. Котлован разрабатывался с учетом сохранения старого фундамента здания вокруг которого было спроектировано новое строение </a:t>
            </a:r>
            <a:r>
              <a:rPr lang="ru-RU" sz="1400" dirty="0" smtClean="0"/>
              <a:t>офисного </a:t>
            </a:r>
            <a:r>
              <a:rPr lang="ru-RU" sz="1400" dirty="0"/>
              <a:t>центра с подземной автостоянкой. В процессе работ происходил частичный демонтаж </a:t>
            </a:r>
            <a:r>
              <a:rPr lang="ru-RU" sz="1400" dirty="0" smtClean="0"/>
              <a:t>непригодных </a:t>
            </a:r>
            <a:r>
              <a:rPr lang="ru-RU" sz="1400" dirty="0"/>
              <a:t>для дальнейшего строительства частей фундамента. В пятне котлована производились работы </a:t>
            </a:r>
            <a:r>
              <a:rPr lang="ru-RU" sz="1400" dirty="0" smtClean="0"/>
              <a:t>по </a:t>
            </a:r>
            <a:r>
              <a:rPr lang="ru-RU" sz="1400" dirty="0"/>
              <a:t>устройству шпунтового ограждения отдельных частей котлована. Сам же котлован имел ограждение типа </a:t>
            </a:r>
            <a:r>
              <a:rPr lang="ru-RU" sz="1400" dirty="0" smtClean="0"/>
              <a:t>«стена </a:t>
            </a:r>
            <a:r>
              <a:rPr lang="ru-RU" sz="1400" dirty="0"/>
              <a:t>в </a:t>
            </a:r>
            <a:r>
              <a:rPr lang="ru-RU" sz="1400" dirty="0" smtClean="0"/>
              <a:t>грунте» </a:t>
            </a:r>
            <a:r>
              <a:rPr lang="ru-RU" sz="1400" dirty="0"/>
              <a:t>с глубиной 11 м. Данные типы котлованов являются наиболее </a:t>
            </a:r>
            <a:r>
              <a:rPr lang="ru-RU" sz="1400" dirty="0" err="1" smtClean="0"/>
              <a:t>сложными,ё</a:t>
            </a:r>
            <a:r>
              <a:rPr lang="ru-RU" sz="1400" dirty="0" smtClean="0"/>
              <a:t> так как </a:t>
            </a:r>
            <a:r>
              <a:rPr lang="ru-RU" sz="1400" dirty="0"/>
              <a:t>внутри стены в </a:t>
            </a:r>
            <a:r>
              <a:rPr lang="ru-RU" sz="1400" dirty="0" smtClean="0"/>
              <a:t>грунте производились </a:t>
            </a:r>
            <a:r>
              <a:rPr lang="ru-RU" sz="1400" dirty="0"/>
              <a:t>работы по устройству распорной системы, а площадь </a:t>
            </a:r>
            <a:r>
              <a:rPr lang="ru-RU" sz="1400" dirty="0" smtClean="0"/>
              <a:t>строительного </a:t>
            </a:r>
            <a:r>
              <a:rPr lang="ru-RU" sz="1400" dirty="0"/>
              <a:t>участка не позволяла маневрировать спецтехнике за пятном котлована. Все работы проводились с использованием площади </a:t>
            </a:r>
            <a:r>
              <a:rPr lang="ru-RU" sz="1400" dirty="0" smtClean="0"/>
              <a:t>самого </a:t>
            </a:r>
            <a:r>
              <a:rPr lang="ru-RU" sz="1400" dirty="0"/>
              <a:t>котлована, что значительно </a:t>
            </a:r>
            <a:r>
              <a:rPr lang="ru-RU" sz="1400" dirty="0" smtClean="0"/>
              <a:t>усложняло </a:t>
            </a:r>
            <a:r>
              <a:rPr lang="ru-RU" sz="1400" dirty="0"/>
              <a:t>транспортную схему на строительном объекте. В начале работ с помощью экскаватора </a:t>
            </a:r>
            <a:r>
              <a:rPr lang="ru-RU" sz="1400" dirty="0" smtClean="0"/>
              <a:t>«Хендай 300» </a:t>
            </a:r>
            <a:r>
              <a:rPr lang="ru-RU" sz="1400" dirty="0"/>
              <a:t>был разработан пионерный котлован, что позволило производить работы по устройству обвязочной балки стены в </a:t>
            </a:r>
            <a:r>
              <a:rPr lang="ru-RU" sz="1400" dirty="0" smtClean="0"/>
              <a:t>грунте, а </a:t>
            </a:r>
            <a:r>
              <a:rPr lang="ru-RU" sz="1400" dirty="0"/>
              <a:t>также сделать доступными нижние слои грунта для </a:t>
            </a:r>
            <a:r>
              <a:rPr lang="ru-RU" sz="1400" dirty="0" smtClean="0"/>
              <a:t>погрузочного </a:t>
            </a:r>
            <a:r>
              <a:rPr lang="ru-RU" sz="1400" dirty="0"/>
              <a:t>экскаватора. Первый этап разработки котлована производился в зимнее и весеннее время. Для устройства подъездных путей использовался кирпичный и бетонный бой.</a:t>
            </a:r>
          </a:p>
          <a:p>
            <a:pPr algn="just">
              <a:spcAft>
                <a:spcPts val="600"/>
              </a:spcAft>
            </a:pPr>
            <a:r>
              <a:rPr lang="ru-RU" sz="1400" dirty="0"/>
              <a:t>После выемки основной части грунта в котловане остались определенные массы грунта называемые "Бермами". Бермы служат для </a:t>
            </a:r>
            <a:r>
              <a:rPr lang="ru-RU" sz="1400" dirty="0" err="1"/>
              <a:t>пригрузки</a:t>
            </a:r>
            <a:r>
              <a:rPr lang="ru-RU" sz="1400" dirty="0"/>
              <a:t> участков стены в грунте до установки распорной системы. После установки распорной системы </a:t>
            </a:r>
            <a:r>
              <a:rPr lang="ru-RU" sz="1400" dirty="0" smtClean="0"/>
              <a:t>грунт удаляется </a:t>
            </a:r>
            <a:r>
              <a:rPr lang="ru-RU" sz="1400" dirty="0"/>
              <a:t>из котлована. Для разработки берм компания </a:t>
            </a:r>
            <a:r>
              <a:rPr lang="ru-RU" sz="1400" dirty="0" err="1"/>
              <a:t>Техногрунт</a:t>
            </a:r>
            <a:r>
              <a:rPr lang="ru-RU" sz="1400" dirty="0"/>
              <a:t> разработала и согласовала с проектировщиками особый порядок их </a:t>
            </a:r>
            <a:r>
              <a:rPr lang="ru-RU" sz="1400" dirty="0" smtClean="0"/>
              <a:t>разработки, который </a:t>
            </a:r>
            <a:r>
              <a:rPr lang="ru-RU" sz="1400" dirty="0"/>
              <a:t>позволил значительно сократить сроки и стоимость </a:t>
            </a:r>
            <a:r>
              <a:rPr lang="ru-RU" sz="1400" dirty="0" smtClean="0"/>
              <a:t>работ. Работы </a:t>
            </a:r>
            <a:r>
              <a:rPr lang="ru-RU" sz="1400" dirty="0"/>
              <a:t>по разработке грунта берм проводились отступающим фронтом с использованием берм как естественного пандуса. Для разработки берм был определен экскаватор </a:t>
            </a:r>
            <a:r>
              <a:rPr lang="ru-RU" sz="1400" dirty="0" smtClean="0"/>
              <a:t>«Вольво 170» </a:t>
            </a:r>
            <a:r>
              <a:rPr lang="ru-RU" sz="1400" dirty="0"/>
              <a:t>с укороченным противовесом, </a:t>
            </a:r>
            <a:r>
              <a:rPr lang="ru-RU" sz="1400" dirty="0" smtClean="0"/>
              <a:t>габаритные </a:t>
            </a:r>
            <a:r>
              <a:rPr lang="ru-RU" sz="1400" dirty="0"/>
              <a:t>размеры которого позволяли маневрировать в стесненной зоне погрузки грунта. </a:t>
            </a:r>
            <a:r>
              <a:rPr lang="ru-RU" sz="1400" dirty="0" smtClean="0"/>
              <a:t>Также </a:t>
            </a:r>
            <a:r>
              <a:rPr lang="ru-RU" sz="1400" dirty="0"/>
              <a:t>в процессе работ были использованы миниэкскаватор и экскаватор с </a:t>
            </a:r>
            <a:r>
              <a:rPr lang="ru-RU" sz="1400" dirty="0" smtClean="0"/>
              <a:t>удлиненной </a:t>
            </a:r>
            <a:r>
              <a:rPr lang="ru-RU" sz="1400" dirty="0"/>
              <a:t>стрелой для разработки грунта в труднодоступных местах.</a:t>
            </a:r>
          </a:p>
          <a:p>
            <a:pPr algn="just">
              <a:spcAft>
                <a:spcPts val="600"/>
              </a:spcAft>
            </a:pPr>
            <a:r>
              <a:rPr lang="ru-RU" sz="1400" dirty="0"/>
              <a:t>Работы по вывозу грунта неоднократно приостанавливались </a:t>
            </a:r>
            <a:r>
              <a:rPr lang="ru-RU" sz="1400" dirty="0" smtClean="0"/>
              <a:t>из-за </a:t>
            </a:r>
            <a:r>
              <a:rPr lang="ru-RU" sz="1400" dirty="0"/>
              <a:t>проектных особенностей монтажа распорной системы котлована. После полной выемки грунта, экскаватор находящийся на нижнем уровне котлована </a:t>
            </a:r>
            <a:r>
              <a:rPr lang="ru-RU" sz="1400" dirty="0" smtClean="0"/>
              <a:t>был </a:t>
            </a:r>
            <a:r>
              <a:rPr lang="ru-RU" sz="1400" dirty="0"/>
              <a:t>поднят на поверхность с помощью 50-ти тонного крана </a:t>
            </a:r>
            <a:r>
              <a:rPr lang="ru-RU" sz="1400" dirty="0" err="1"/>
              <a:t>К</a:t>
            </a:r>
            <a:r>
              <a:rPr lang="ru-RU" sz="1400" dirty="0" err="1" smtClean="0"/>
              <a:t>амаз</a:t>
            </a:r>
            <a:r>
              <a:rPr lang="ru-RU" sz="14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ru-RU" sz="1400" dirty="0"/>
              <a:t>Полностью работы были </a:t>
            </a:r>
            <a:r>
              <a:rPr lang="ru-RU" sz="1400" dirty="0" smtClean="0"/>
              <a:t>завершены </a:t>
            </a:r>
            <a:r>
              <a:rPr lang="ru-RU" sz="1400" dirty="0"/>
              <a:t>20.08.2018 г. их продолжительность составила 6 мес.</a:t>
            </a:r>
          </a:p>
        </p:txBody>
      </p:sp>
    </p:spTree>
    <p:extLst>
      <p:ext uri="{BB962C8B-B14F-4D97-AF65-F5344CB8AC3E}">
        <p14:creationId xmlns:p14="http://schemas.microsoft.com/office/powerpoint/2010/main" val="23413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87849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/>
              <a:t>Адрес объекта: Московская обл., пос. Володарского и Солнечногорск  (2 объекта)</a:t>
            </a:r>
          </a:p>
          <a:p>
            <a:pPr algn="just">
              <a:spcAft>
                <a:spcPts val="600"/>
              </a:spcAft>
            </a:pPr>
            <a:endParaRPr lang="ru-RU" sz="1400" dirty="0" smtClean="0"/>
          </a:p>
          <a:p>
            <a:pPr algn="just"/>
            <a:r>
              <a:rPr lang="ru-RU" sz="1400" dirty="0"/>
              <a:t>В 2017-2019 г. производилась масштабная реконструкция объектов компании </a:t>
            </a:r>
            <a:r>
              <a:rPr lang="ru-RU" sz="1400" dirty="0" err="1"/>
              <a:t>Транснефть</a:t>
            </a:r>
            <a:r>
              <a:rPr lang="ru-RU" sz="1400" dirty="0"/>
              <a:t> по всей России. В Московской области реконструировались нефтебазы </a:t>
            </a:r>
            <a:r>
              <a:rPr lang="ru-RU" sz="1400" dirty="0" smtClean="0"/>
              <a:t>«</a:t>
            </a:r>
            <a:r>
              <a:rPr lang="ru-RU" sz="1400" dirty="0" err="1" smtClean="0"/>
              <a:t>Солнечногорская</a:t>
            </a:r>
            <a:r>
              <a:rPr lang="ru-RU" sz="1400" dirty="0" smtClean="0"/>
              <a:t>» </a:t>
            </a:r>
            <a:r>
              <a:rPr lang="ru-RU" sz="1400" dirty="0"/>
              <a:t>и </a:t>
            </a:r>
            <a:r>
              <a:rPr lang="ru-RU" sz="1400" dirty="0" smtClean="0"/>
              <a:t>«Володарская». </a:t>
            </a:r>
            <a:r>
              <a:rPr lang="ru-RU" sz="1400" dirty="0"/>
              <a:t>Данные объекты являются одними из крупнейших объектов </a:t>
            </a:r>
            <a:r>
              <a:rPr lang="ru-RU" sz="1400" dirty="0" smtClean="0"/>
              <a:t>Московской </a:t>
            </a:r>
            <a:r>
              <a:rPr lang="ru-RU" sz="1400" dirty="0"/>
              <a:t>области. Компания </a:t>
            </a:r>
            <a:r>
              <a:rPr lang="ru-RU" sz="1400" dirty="0" err="1"/>
              <a:t>Техногрунт</a:t>
            </a:r>
            <a:r>
              <a:rPr lang="ru-RU" sz="1400" dirty="0"/>
              <a:t> являлась основным подрядчиком по вывозу и утилизации строительных отходов на данных </a:t>
            </a:r>
            <a:r>
              <a:rPr lang="ru-RU" sz="1400" dirty="0" smtClean="0"/>
              <a:t>объектах.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Строительные </a:t>
            </a:r>
            <a:r>
              <a:rPr lang="ru-RU" sz="1400" dirty="0"/>
              <a:t>работы велись параллельно на двух объектах и требовали особого подхода к логистической схеме, учитывающей режимность и спецназначение объектов. Перед началом работ производилась оценка опасности грунтов и строительных отходов, в виду их возможной загрязненностью нефтепродуктами. Были произведены экологические испытания грунтов и определены и согласованы полигоны </a:t>
            </a:r>
            <a:r>
              <a:rPr lang="ru-RU" sz="1400" dirty="0" smtClean="0"/>
              <a:t>утилизации.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Для </a:t>
            </a:r>
            <a:r>
              <a:rPr lang="ru-RU" sz="1400" dirty="0"/>
              <a:t>беспрерывной работы по вывозу грунтов и строительных отходов компанией </a:t>
            </a:r>
            <a:r>
              <a:rPr lang="ru-RU" sz="1400" dirty="0" err="1"/>
              <a:t>Техногрунт</a:t>
            </a:r>
            <a:r>
              <a:rPr lang="ru-RU" sz="1400" dirty="0"/>
              <a:t> были привлечены дополнительные автосамосвалы компаний партнеров. В процессе демонтажа и сноса различных строений и конструкций объектов происходило образование строительных отходов разных </a:t>
            </a:r>
            <a:r>
              <a:rPr lang="ru-RU" sz="1400" dirty="0" smtClean="0"/>
              <a:t>типов. Для </a:t>
            </a:r>
            <a:r>
              <a:rPr lang="ru-RU" sz="1400" dirty="0"/>
              <a:t>их утилизации использовались различные полигоны способные принимать разные типы строительных отходов. Отходы из железобетона транспортировались в места переработки. Чистые грунты использовались для рекультиваций территорий, а </a:t>
            </a:r>
            <a:r>
              <a:rPr lang="ru-RU" sz="1400" dirty="0" smtClean="0"/>
              <a:t>также </a:t>
            </a:r>
            <a:r>
              <a:rPr lang="ru-RU" sz="1400" dirty="0"/>
              <a:t>для заполнения пустот на строительных объектах. Грунты с содержанием нефтепродуктов утилизировались строго на разрешенных </a:t>
            </a:r>
            <a:r>
              <a:rPr lang="ru-RU" sz="1400" dirty="0" smtClean="0"/>
              <a:t>территориях.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процессе вывоза грунта и строительных отходов было задействовано до 40 автосамосвалов.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01870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9650"/>
            <a:ext cx="8784976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/>
              <a:t>Адрес объекта: Московская обл., г. Чехов, Войсковая часть</a:t>
            </a:r>
          </a:p>
          <a:p>
            <a:pPr algn="just"/>
            <a:r>
              <a:rPr lang="ru-RU" sz="1400" dirty="0" smtClean="0"/>
              <a:t>Один </a:t>
            </a:r>
            <a:r>
              <a:rPr lang="ru-RU" sz="1400" dirty="0"/>
              <a:t>из крупнейших и интересных объектов компании </a:t>
            </a:r>
            <a:r>
              <a:rPr lang="ru-RU" sz="1400" dirty="0" err="1" smtClean="0"/>
              <a:t>Техногрунт</a:t>
            </a:r>
            <a:r>
              <a:rPr lang="ru-RU" sz="1400" dirty="0" smtClean="0"/>
              <a:t>, </a:t>
            </a:r>
            <a:r>
              <a:rPr lang="ru-RU" sz="1400" dirty="0"/>
              <a:t>который находился в Чеховском районе, Московской области. Перед началом работ по сносу было произведено обследование здания, конструктив которого состоял из усиленных железобетонных конструкций, а также различных элементов подлежащих ручному демонтажу с последующим сохранением. В результате ознакомления с конструкциями сносимого здания, был выбран план сноса и определена специальная техника которая будет использоваться для сноса и демонтажа здания. С помощью бригады рабочих были проведены демонтажные работы внутренних инженерных систем и конструктивных элементов. Далее с помощью кирпичного боя,  используемого после сноса соседнего строения (для следующего метода сноса обычно используется </a:t>
            </a:r>
            <a:r>
              <a:rPr lang="ru-RU" sz="1400" dirty="0" smtClean="0"/>
              <a:t>грунт), была </a:t>
            </a:r>
            <a:r>
              <a:rPr lang="ru-RU" sz="1400" dirty="0"/>
              <a:t>устроена насыпь-пандус для более удобного и безопасного расположения разрушителя перед так называемой врезкой (начало сноса) в верхнюю часть здания. Далее работы по сносу продолжались при помощи экскаватора </a:t>
            </a:r>
            <a:r>
              <a:rPr lang="ru-RU" sz="1400" dirty="0" smtClean="0"/>
              <a:t>«Хитачи 330», </a:t>
            </a:r>
            <a:r>
              <a:rPr lang="ru-RU" sz="1400" dirty="0"/>
              <a:t>который производил укладку и перекидку мелкого строительного мусора для беспрепятственного движения и </a:t>
            </a:r>
            <a:r>
              <a:rPr lang="ru-RU" sz="1400" dirty="0" smtClean="0"/>
              <a:t>работы разрушителя</a:t>
            </a:r>
            <a:r>
              <a:rPr lang="ru-RU" sz="1400" dirty="0"/>
              <a:t>. Работы по сносу верхней части здания производились в течение 14-ти календарных дней. Существенное влияние на скорость сноса оказали такие факторы, как: прочность бетона, усиленное армирование железобетонных конструкций, дублирование и усиление основных частей и элементов здания металлоконструкциями. После окончания работ по сносу начался этап демонтажа, сортировки и погрузки строительных отходов для вывоза на полигон утилизации и переработки. Данный этап производился при помощи экскаватора с ковшом, для разборки завалов от сноса и погрузки самосвалов мелкими строительными отходами. Второй же экскаватор в паре выполняет функции </a:t>
            </a:r>
            <a:r>
              <a:rPr lang="ru-RU" sz="1400" dirty="0" err="1"/>
              <a:t>демонтажника</a:t>
            </a:r>
            <a:r>
              <a:rPr lang="ru-RU" sz="1400" dirty="0"/>
              <a:t> железобетонных и металлических конструкций при помощи гидравлических щипцов и ножниц. При необходимости щипцы могли заменяться на ковш. Погрузка крупного бетона производилась в самосвалы экскаватором со щипцами. Данный метод погрузки существенно оптимизировал процесс погрузки крупногабаритного бетона. После полного сноса, демонтажа и разбора здания оголилась зона фундамента и подземных коммуникаций снесенного здания. Работы по демонтажу фундаментов состоящих из бетонных монолитных элементов повышенной прочности проводились при помощи как экскаватора с гидравлическими щипцами, так и при помощи </a:t>
            </a:r>
            <a:r>
              <a:rPr lang="ru-RU" sz="1400" dirty="0" err="1"/>
              <a:t>гидромолота</a:t>
            </a:r>
            <a:r>
              <a:rPr lang="ru-RU" sz="1400" dirty="0"/>
              <a:t>. В паре экскаваторы произвели полный демонтаж подземной части здания с вывозом ж/б отходов. После полного извлечения всех частей фундамента снесенного здания была произведена рекультивация (засыпка) полости фундамента местным грунтом, а так же планировка участка сноса и прилегающей территории. Сроки производства сноса без учета времени на предварительные демонтажные работы составил 70 календарных дней.</a:t>
            </a:r>
          </a:p>
        </p:txBody>
      </p:sp>
    </p:spTree>
    <p:extLst>
      <p:ext uri="{BB962C8B-B14F-4D97-AF65-F5344CB8AC3E}">
        <p14:creationId xmlns:p14="http://schemas.microsoft.com/office/powerpoint/2010/main" val="19406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9650"/>
            <a:ext cx="878497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/>
              <a:t>Адрес объекта: Москва, ул. 1-я </a:t>
            </a:r>
            <a:r>
              <a:rPr lang="ru-RU" sz="1400" b="1" dirty="0" err="1"/>
              <a:t>Филевская</a:t>
            </a:r>
            <a:endParaRPr lang="ru-RU" sz="1400" b="1" dirty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Работы </a:t>
            </a:r>
            <a:r>
              <a:rPr lang="ru-RU" sz="1400" dirty="0"/>
              <a:t>по устройству котлована были начаты в конце осени 2015 г. Первый этап (устройство пионерного котлована) проходил в стесненных условиях по причине окончания работ по переносу коммуникаций, а </a:t>
            </a:r>
            <a:r>
              <a:rPr lang="ru-RU" sz="1400" dirty="0" smtClean="0"/>
              <a:t>также </a:t>
            </a:r>
            <a:r>
              <a:rPr lang="ru-RU" sz="1400" dirty="0"/>
              <a:t>завершающихся работ по устройству стены в грунте. Наличие спецтехники и материалов смежных подрядных организаций работы по разработке пионерного котлована производились с </a:t>
            </a:r>
            <a:r>
              <a:rPr lang="ru-RU" sz="1400" dirty="0" smtClean="0"/>
              <a:t>задержкой.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После </a:t>
            </a:r>
            <a:r>
              <a:rPr lang="ru-RU" sz="1400" dirty="0"/>
              <a:t>освобождения строительной площадки началась основная часть работ по выемке грунта и его погрузке в самосвалы. Работы производились с помощью одного экскаватора </a:t>
            </a:r>
            <a:r>
              <a:rPr lang="ru-RU" sz="1400" dirty="0" smtClean="0"/>
              <a:t>«Хитачи 330» </a:t>
            </a:r>
            <a:r>
              <a:rPr lang="ru-RU" sz="1400" dirty="0"/>
              <a:t>до тех пор, пока фронт работ находился в досягаемости одного экскаватора. Для дальнейшей разработки котлована до уровня проектной отметки был привлечен второй экскаватор </a:t>
            </a:r>
            <a:r>
              <a:rPr lang="ru-RU" sz="1400" dirty="0" smtClean="0"/>
              <a:t> «Хитачи».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Далее </a:t>
            </a:r>
            <a:r>
              <a:rPr lang="ru-RU" sz="1400" dirty="0"/>
              <a:t>разработка котлована производилась каскадным методом, при котором экскаватор находящийся в нижней части котлована производит выемку грунта до отметки дна </a:t>
            </a:r>
            <a:r>
              <a:rPr lang="ru-RU" sz="1400" dirty="0" smtClean="0"/>
              <a:t>котлована, </a:t>
            </a:r>
            <a:r>
              <a:rPr lang="ru-RU" sz="1400" dirty="0"/>
              <a:t>перебрасывая грунт в верхнюю часть </a:t>
            </a:r>
            <a:r>
              <a:rPr lang="ru-RU" sz="1400" dirty="0" smtClean="0"/>
              <a:t>котлована, откуда </a:t>
            </a:r>
            <a:r>
              <a:rPr lang="ru-RU" sz="1400" dirty="0"/>
              <a:t>верхний экскаватор производит погрузку автосамосвалов. В процессе разработки котлована встречались </a:t>
            </a:r>
            <a:r>
              <a:rPr lang="ru-RU" sz="1400" dirty="0" err="1"/>
              <a:t>влагонасыщение</a:t>
            </a:r>
            <a:r>
              <a:rPr lang="ru-RU" sz="1400" dirty="0"/>
              <a:t> грунтовые слои, которые замедляли процесс разработки и погрузки </a:t>
            </a:r>
            <a:r>
              <a:rPr lang="ru-RU" sz="1400" dirty="0" err="1"/>
              <a:t>влагонасыщенного</a:t>
            </a:r>
            <a:r>
              <a:rPr lang="ru-RU" sz="1400" dirty="0"/>
              <a:t> </a:t>
            </a:r>
            <a:r>
              <a:rPr lang="ru-RU" sz="1400" dirty="0" smtClean="0"/>
              <a:t>грунта.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При </a:t>
            </a:r>
            <a:r>
              <a:rPr lang="ru-RU" sz="1400" dirty="0"/>
              <a:t>освобождении полостей котлована от грунта устраивалась распорная система котлована обеспечивающая жесткость и прочность конструкции ограждения котлована. Работы проводились </a:t>
            </a:r>
            <a:r>
              <a:rPr lang="ru-RU" sz="1400" dirty="0" smtClean="0"/>
              <a:t>при </a:t>
            </a:r>
            <a:r>
              <a:rPr lang="ru-RU" sz="1400" dirty="0"/>
              <a:t>помощи крана и экскаватора в согласовании с порядком разработки грунта в </a:t>
            </a:r>
            <a:r>
              <a:rPr lang="ru-RU" sz="1400" dirty="0" smtClean="0"/>
              <a:t>котловане.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Работы </a:t>
            </a:r>
            <a:r>
              <a:rPr lang="ru-RU" sz="1400" dirty="0"/>
              <a:t>производились исключительно в дневное время с 8.00 до 20.00 в связи с близким расположением жилых домов. Срок полного выполнения работ составил 60 календарных дней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614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9650"/>
            <a:ext cx="878497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/>
              <a:t>Адрес объекта: Москва, </a:t>
            </a:r>
            <a:r>
              <a:rPr lang="ru-RU" sz="1400" b="1" dirty="0" err="1"/>
              <a:t>Карамышевская</a:t>
            </a:r>
            <a:r>
              <a:rPr lang="ru-RU" sz="1400" b="1" dirty="0"/>
              <a:t> </a:t>
            </a:r>
            <a:r>
              <a:rPr lang="ru-RU" sz="1400" b="1" dirty="0" smtClean="0"/>
              <a:t>наб</a:t>
            </a:r>
            <a:r>
              <a:rPr lang="ru-RU" sz="1400" b="1" dirty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Объект </a:t>
            </a:r>
            <a:r>
              <a:rPr lang="ru-RU" sz="1400" dirty="0"/>
              <a:t>находился в районе Нижние Мневники. Сооружение представляло собой </a:t>
            </a:r>
            <a:r>
              <a:rPr lang="ru-RU" sz="1400" dirty="0" err="1"/>
              <a:t>трехсекционный</a:t>
            </a:r>
            <a:r>
              <a:rPr lang="ru-RU" sz="1400" dirty="0"/>
              <a:t> пятиэтажный жилой дом. Перед началом работ было произведено ограждение участка и подготовлена поливомоечная машина для пылеподавления, так как вблизи зоны проведения сноса располагались жилые дома и пешеходный тротуар. Работы проводились в дневное время с 8.00 до </a:t>
            </a:r>
            <a:r>
              <a:rPr lang="ru-RU" sz="1400" dirty="0" smtClean="0"/>
              <a:t>20.00.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Верхние недоступные </a:t>
            </a:r>
            <a:r>
              <a:rPr lang="ru-RU" sz="1400" dirty="0"/>
              <a:t>экскаватору этажи были демонтированы с помощью разрушителя с удлиненной стрелой. После демонтажа </a:t>
            </a:r>
            <a:r>
              <a:rPr lang="ru-RU" sz="1400" dirty="0" smtClean="0"/>
              <a:t>трёх </a:t>
            </a:r>
            <a:r>
              <a:rPr lang="ru-RU" sz="1400" dirty="0"/>
              <a:t>верхних этажей работы по сносу производились экскаватором </a:t>
            </a:r>
            <a:r>
              <a:rPr lang="ru-RU" sz="1400" dirty="0" smtClean="0"/>
              <a:t>«Хитачи 330». </a:t>
            </a:r>
            <a:r>
              <a:rPr lang="ru-RU" sz="1400" dirty="0"/>
              <a:t>В процессе сноса и погрузки строительного мусора производилась сортировка бетона, который вывозился на площадку переработки для повторного использования бетонного щебня в дорожном строительстве. Оставшийся строительный мусор был вывезен на полигон для последующей </a:t>
            </a:r>
            <a:r>
              <a:rPr lang="ru-RU" sz="1400" dirty="0" smtClean="0"/>
              <a:t>утилизации.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После </a:t>
            </a:r>
            <a:r>
              <a:rPr lang="ru-RU" sz="1400" dirty="0"/>
              <a:t>демонтажа и извлечения фундамента были произведены работы по рекультивации участка сноса чистым грунтом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Срок проведения работ составил 15 календарных дней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43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9650"/>
            <a:ext cx="878497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/>
              <a:t>Адрес объекта: Москва, </a:t>
            </a:r>
            <a:r>
              <a:rPr lang="ru-RU" sz="1400" b="1" dirty="0" smtClean="0"/>
              <a:t>Софийская наб</a:t>
            </a:r>
            <a:r>
              <a:rPr lang="ru-RU" sz="1400" b="1" dirty="0"/>
              <a:t>.</a:t>
            </a:r>
          </a:p>
          <a:p>
            <a:pPr algn="just"/>
            <a:r>
              <a:rPr lang="ru-RU" sz="1400" dirty="0"/>
              <a:t>Один из самых сложных объектов выполненных компанией </a:t>
            </a:r>
            <a:r>
              <a:rPr lang="ru-RU" sz="1400" dirty="0" err="1"/>
              <a:t>Техногрунт</a:t>
            </a:r>
            <a:r>
              <a:rPr lang="ru-RU" sz="1400" dirty="0"/>
              <a:t>. 9-ти этажное, кирпичное здание находилось в стесненных условиях. На удалении 10-15 метров находились действующие здания и сооружения. В связи с этими осложняющими факторами были приняты решения по ручной разборке (ручному и автоматизированному демонтажу) 3-х верхних этажей здания а </a:t>
            </a:r>
            <a:r>
              <a:rPr lang="ru-RU" sz="1400" dirty="0" smtClean="0"/>
              <a:t>также </a:t>
            </a:r>
            <a:r>
              <a:rPr lang="ru-RU" sz="1400" dirty="0"/>
              <a:t>кровли </a:t>
            </a:r>
            <a:r>
              <a:rPr lang="ru-RU" sz="1400" dirty="0" smtClean="0"/>
              <a:t>здания.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первом этапе работы производились с помощью бригады рабочих состоящей из 25-ти человек, прошедших полную подготовку и инструктаж по технике безопасности, а </a:t>
            </a:r>
            <a:r>
              <a:rPr lang="ru-RU" sz="1400" dirty="0" smtClean="0"/>
              <a:t>также </a:t>
            </a:r>
            <a:r>
              <a:rPr lang="ru-RU" sz="1400" dirty="0"/>
              <a:t>ознакомленных с планом работ по демонтажу конструкций здания. В процессе ручного демонтажа использовались роботизированные гидравлические механизмы, а </a:t>
            </a:r>
            <a:r>
              <a:rPr lang="ru-RU" sz="1400" dirty="0" smtClean="0"/>
              <a:t>также </a:t>
            </a:r>
            <a:r>
              <a:rPr lang="ru-RU" sz="1400" dirty="0"/>
              <a:t>компрессорные установки позволяющие производить демонтажные работы бетонных и металлических узлов конструкции </a:t>
            </a:r>
            <a:r>
              <a:rPr lang="ru-RU" sz="1400" dirty="0" smtClean="0"/>
              <a:t>здания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втором этапе демонтажа конструкций здания были использованы экскаваторы </a:t>
            </a:r>
            <a:r>
              <a:rPr lang="ru-RU" sz="1400" dirty="0" smtClean="0"/>
              <a:t>«Хитачи 330» </a:t>
            </a:r>
            <a:r>
              <a:rPr lang="ru-RU" sz="1400" dirty="0"/>
              <a:t>для поэтапного сноса секций здания. Два экскаватора последовательно произвели снос 8-ми секций кирпичного здания, двигаясь по заполненным кирпичом полостям на высоте 4,5 м от уровня земли. Данное </a:t>
            </a:r>
            <a:r>
              <a:rPr lang="ru-RU" sz="1400" dirty="0" smtClean="0"/>
              <a:t>расположение </a:t>
            </a:r>
            <a:r>
              <a:rPr lang="ru-RU" sz="1400" dirty="0"/>
              <a:t>экскаватора делает и погрузку, и снос более удобными для машиниста, а следовательно, значительно сокращает время на производства сноса и погрузки </a:t>
            </a:r>
            <a:r>
              <a:rPr lang="ru-RU" sz="1400" dirty="0" smtClean="0"/>
              <a:t>самосвалов.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После </a:t>
            </a:r>
            <a:r>
              <a:rPr lang="ru-RU" sz="1400" dirty="0"/>
              <a:t>полного обрушения стен и перекрытий всех секций, оба экскаватора произвели разборку и погрузку в основном кирпичных </a:t>
            </a:r>
            <a:r>
              <a:rPr lang="ru-RU" sz="1400" dirty="0" smtClean="0"/>
              <a:t>отходов, </a:t>
            </a:r>
            <a:r>
              <a:rPr lang="ru-RU" sz="1400" dirty="0"/>
              <a:t>использованных  </a:t>
            </a:r>
            <a:r>
              <a:rPr lang="ru-RU" sz="1400" dirty="0" smtClean="0"/>
              <a:t>в последствие </a:t>
            </a:r>
            <a:r>
              <a:rPr lang="ru-RU" sz="1400" dirty="0"/>
              <a:t>для устройства временных дорог на полигонах и карьерах МО. В процессе разборки здания производилась сортировка строительных отходов на мусор, кирпич, металл и бетон. Каждый вид отхода был вывезен на места его использования или переработки. После демонтажа фундаментов была произведена обратная засыпка и планировка пятна </a:t>
            </a:r>
            <a:r>
              <a:rPr lang="ru-RU" sz="1400" dirty="0" smtClean="0"/>
              <a:t>здания.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Срок </a:t>
            </a:r>
            <a:r>
              <a:rPr lang="ru-RU" sz="1400" dirty="0"/>
              <a:t>выполнения работ составил 60 дней при условии работы только в дневное время с 8.00 до 19.00.</a:t>
            </a:r>
          </a:p>
        </p:txBody>
      </p:sp>
    </p:spTree>
    <p:extLst>
      <p:ext uri="{BB962C8B-B14F-4D97-AF65-F5344CB8AC3E}">
        <p14:creationId xmlns:p14="http://schemas.microsoft.com/office/powerpoint/2010/main" val="46319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9650"/>
            <a:ext cx="878497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/>
              <a:t>Адрес объекта: Москва, </a:t>
            </a:r>
            <a:r>
              <a:rPr lang="ru-RU" sz="1400" b="1" dirty="0" smtClean="0"/>
              <a:t>БЦ «</a:t>
            </a:r>
            <a:r>
              <a:rPr lang="ru-RU" sz="1400" b="1" dirty="0" err="1" smtClean="0"/>
              <a:t>Краснопрудный</a:t>
            </a:r>
            <a:r>
              <a:rPr lang="ru-RU" sz="1400" b="1" dirty="0" smtClean="0"/>
              <a:t>»</a:t>
            </a:r>
            <a:endParaRPr lang="ru-RU" sz="1400" b="1" dirty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Работы </a:t>
            </a:r>
            <a:r>
              <a:rPr lang="ru-RU" sz="1400" dirty="0"/>
              <a:t>по вывозу </a:t>
            </a:r>
            <a:r>
              <a:rPr lang="ru-RU" sz="1400" dirty="0" err="1"/>
              <a:t>влагонасыщенного</a:t>
            </a:r>
            <a:r>
              <a:rPr lang="ru-RU" sz="1400" dirty="0"/>
              <a:t> грунта проводились в зимнее время в районе </a:t>
            </a:r>
            <a:r>
              <a:rPr lang="ru-RU" sz="1400" dirty="0" smtClean="0"/>
              <a:t>Комсомольской </a:t>
            </a:r>
            <a:r>
              <a:rPr lang="ru-RU" sz="1400" dirty="0"/>
              <a:t>площади (Площадь трех вокзалов). Погрузочные работы производились в вечернее и ночное время. Такой график был обусловлен не только транспортной ситуацией (автомобильные пробки</a:t>
            </a:r>
            <a:r>
              <a:rPr lang="ru-RU" sz="1400" dirty="0" smtClean="0"/>
              <a:t>), </a:t>
            </a:r>
            <a:r>
              <a:rPr lang="ru-RU" sz="1400" dirty="0"/>
              <a:t>но и спецификой погрузки и транспортировки </a:t>
            </a:r>
            <a:r>
              <a:rPr lang="ru-RU" sz="1400" dirty="0" err="1" smtClean="0"/>
              <a:t>влагонасыщенного</a:t>
            </a:r>
            <a:r>
              <a:rPr lang="ru-RU" sz="1400" dirty="0" smtClean="0"/>
              <a:t> грунта.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После </a:t>
            </a:r>
            <a:r>
              <a:rPr lang="ru-RU" sz="1400" dirty="0"/>
              <a:t>выемки грунтов они помещались на площадку временного складирования для частичного обезвоживания. Данные работы производились утром и днем. При повышенной </a:t>
            </a:r>
            <a:r>
              <a:rPr lang="ru-RU" sz="1400" dirty="0" err="1" smtClean="0"/>
              <a:t>влагонасыщенности</a:t>
            </a:r>
            <a:r>
              <a:rPr lang="ru-RU" sz="1400" dirty="0" smtClean="0"/>
              <a:t> </a:t>
            </a:r>
            <a:r>
              <a:rPr lang="ru-RU" sz="1400" dirty="0"/>
              <a:t>грунты чрезвычайно сложно загружать в автосамосвалы и транспортировать до полигона </a:t>
            </a:r>
            <a:r>
              <a:rPr lang="ru-RU" sz="1400" dirty="0" smtClean="0"/>
              <a:t>утилизации.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Работы </a:t>
            </a:r>
            <a:r>
              <a:rPr lang="ru-RU" sz="1400" dirty="0"/>
              <a:t>по складированию и последующей погрузке грунта производились как с помощью гусеничного экскаватора </a:t>
            </a:r>
            <a:r>
              <a:rPr lang="ru-RU" sz="1400" dirty="0" smtClean="0"/>
              <a:t>«Хендай 300», </a:t>
            </a:r>
            <a:r>
              <a:rPr lang="ru-RU" sz="1400" dirty="0"/>
              <a:t>так и с помощью более маневренного экскаватора-погрузчика </a:t>
            </a:r>
            <a:r>
              <a:rPr lang="ru-RU" sz="1400" dirty="0" smtClean="0"/>
              <a:t>«JCB </a:t>
            </a:r>
            <a:r>
              <a:rPr lang="ru-RU" sz="1400" dirty="0"/>
              <a:t>3 </a:t>
            </a:r>
            <a:r>
              <a:rPr lang="ru-RU" sz="1400" dirty="0" smtClean="0"/>
              <a:t>СХ».  </a:t>
            </a:r>
            <a:r>
              <a:rPr lang="ru-RU" sz="1400" dirty="0"/>
              <a:t>Работы по погрузке и вывозу грунта </a:t>
            </a:r>
            <a:r>
              <a:rPr lang="ru-RU" sz="1400" dirty="0" smtClean="0"/>
              <a:t>также </a:t>
            </a:r>
            <a:r>
              <a:rPr lang="ru-RU" sz="1400" dirty="0"/>
              <a:t>осложнялись стесненными условиями строительного объекта </a:t>
            </a:r>
            <a:r>
              <a:rPr lang="ru-RU" sz="1400" dirty="0" smtClean="0"/>
              <a:t>в виду </a:t>
            </a:r>
            <a:r>
              <a:rPr lang="ru-RU" sz="1400" dirty="0"/>
              <a:t>его местонахождения (центр города, точечная </a:t>
            </a:r>
            <a:r>
              <a:rPr lang="ru-RU" sz="1400" dirty="0" smtClean="0"/>
              <a:t>застройка)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Работы по </a:t>
            </a:r>
            <a:r>
              <a:rPr lang="ru-RU" sz="1400" dirty="0"/>
              <a:t>вывозу </a:t>
            </a:r>
            <a:r>
              <a:rPr lang="ru-RU" sz="1400" dirty="0" err="1" smtClean="0"/>
              <a:t>влагонасыщенных</a:t>
            </a:r>
            <a:r>
              <a:rPr lang="ru-RU" sz="1400" dirty="0" smtClean="0"/>
              <a:t> </a:t>
            </a:r>
            <a:r>
              <a:rPr lang="ru-RU" sz="1400" dirty="0"/>
              <a:t>грунтов продолжались в течение 70-ти календарных дней.</a:t>
            </a:r>
          </a:p>
        </p:txBody>
      </p:sp>
    </p:spTree>
    <p:extLst>
      <p:ext uri="{BB962C8B-B14F-4D97-AF65-F5344CB8AC3E}">
        <p14:creationId xmlns:p14="http://schemas.microsoft.com/office/powerpoint/2010/main" val="35277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9650"/>
            <a:ext cx="8784976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/>
              <a:t>Адрес объекта: МО, станция метро «</a:t>
            </a:r>
            <a:r>
              <a:rPr lang="ru-RU" sz="1400" b="1" dirty="0" err="1"/>
              <a:t>Некрасовка</a:t>
            </a:r>
            <a:r>
              <a:rPr lang="ru-RU" sz="1400" b="1" dirty="0"/>
              <a:t>»</a:t>
            </a:r>
          </a:p>
          <a:p>
            <a:pPr algn="just"/>
            <a:r>
              <a:rPr lang="ru-RU" sz="1400" dirty="0"/>
              <a:t>Работы производились в Люберецком районе МО. При подходе тоннелей метро к ст. </a:t>
            </a:r>
            <a:r>
              <a:rPr lang="ru-RU" sz="1400" dirty="0" err="1"/>
              <a:t>Некрасовка</a:t>
            </a:r>
            <a:r>
              <a:rPr lang="ru-RU" sz="1400" dirty="0"/>
              <a:t> производилось устройство вентиляционных камер тоннелей и </a:t>
            </a:r>
            <a:r>
              <a:rPr lang="ru-RU" sz="1400" dirty="0" smtClean="0"/>
              <a:t>станции.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Разработка </a:t>
            </a:r>
            <a:r>
              <a:rPr lang="ru-RU" sz="1400" dirty="0"/>
              <a:t>грунта производилась открытым способом. Сложности в земляных работах сооружений такого типа заключаются в глубине котлована при небольшой площади строительного участка. </a:t>
            </a:r>
            <a:r>
              <a:rPr lang="ru-RU" sz="1400" dirty="0" smtClean="0"/>
              <a:t>Также </a:t>
            </a:r>
            <a:r>
              <a:rPr lang="ru-RU" sz="1400" dirty="0"/>
              <a:t>работы осложняются наличием грунтовых вод. Все эти факторы существенно замедляют процесс разработки, погрузки и вывоза грунта. Перед началом работ сотрудники компании </a:t>
            </a:r>
            <a:r>
              <a:rPr lang="ru-RU" sz="1400" dirty="0" err="1"/>
              <a:t>Техногрунт</a:t>
            </a:r>
            <a:r>
              <a:rPr lang="ru-RU" sz="1400" dirty="0"/>
              <a:t> оценили транспортную ситуацию на объекте, загруженность стройматериалами и техникой смежных подрядных организаций, после чего были определены </a:t>
            </a:r>
            <a:r>
              <a:rPr lang="ru-RU" sz="1400" dirty="0" smtClean="0"/>
              <a:t>сроки, порядок, </a:t>
            </a:r>
            <a:r>
              <a:rPr lang="ru-RU" sz="1400" dirty="0"/>
              <a:t>и способы разработки грунта. Определение этапов и выбор спецтехники играет большую </a:t>
            </a:r>
            <a:r>
              <a:rPr lang="ru-RU" sz="1400" dirty="0" smtClean="0"/>
              <a:t>роль </a:t>
            </a:r>
            <a:r>
              <a:rPr lang="ru-RU" sz="1400" dirty="0"/>
              <a:t>при планировании и выполнении всего объема работ в необходимые </a:t>
            </a:r>
            <a:r>
              <a:rPr lang="ru-RU" sz="1400" dirty="0" smtClean="0"/>
              <a:t>сроки.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Разработка </a:t>
            </a:r>
            <a:r>
              <a:rPr lang="ru-RU" sz="1400" dirty="0"/>
              <a:t>грунта производилась экскаваторами </a:t>
            </a:r>
            <a:r>
              <a:rPr lang="ru-RU" sz="1400" dirty="0" smtClean="0"/>
              <a:t>«Хитачи 330». </a:t>
            </a:r>
            <a:r>
              <a:rPr lang="ru-RU" sz="1400" dirty="0"/>
              <a:t>Работы по выемке и погрузке грунта производились круглосуточно. На линии было задействовано до 15 самосвалов для беспрерывной погрузки и вывоза грунта, что обеспечило ускорение производства </a:t>
            </a:r>
            <a:r>
              <a:rPr lang="ru-RU" sz="1400" dirty="0" smtClean="0"/>
              <a:t>работ.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Срок </a:t>
            </a:r>
            <a:r>
              <a:rPr lang="ru-RU" sz="1400" dirty="0"/>
              <a:t>выполнения работ составил 70 календарных дней в виду технологических остановок процесса разработки </a:t>
            </a:r>
            <a:r>
              <a:rPr lang="ru-RU" sz="1400" dirty="0" smtClean="0"/>
              <a:t>грунта.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248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9650"/>
            <a:ext cx="878497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/>
              <a:t>Адрес объекта: Москва, Парк «САД БУДУЩЕГО» (м. Ботанический сад)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Работа </a:t>
            </a:r>
            <a:r>
              <a:rPr lang="ru-RU" sz="1400" dirty="0"/>
              <a:t>на данном объекте принесла компании </a:t>
            </a:r>
            <a:r>
              <a:rPr lang="ru-RU" sz="1400" dirty="0" err="1"/>
              <a:t>Техногрунт</a:t>
            </a:r>
            <a:r>
              <a:rPr lang="ru-RU" sz="1400" dirty="0"/>
              <a:t> опыт в выполнении работ на объектах данного типа. Были отработаны схемы сбора погрузки и вывоза грунта и строительных отходов учитывающих специфику объекта располагавшегося на территории более 4 </a:t>
            </a:r>
            <a:r>
              <a:rPr lang="ru-RU" sz="1400" dirty="0" smtClean="0"/>
              <a:t>ГА.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процессе вывоза грунта и строительных отходов компания </a:t>
            </a:r>
            <a:r>
              <a:rPr lang="ru-RU" sz="1400" dirty="0" err="1"/>
              <a:t>Техногрунт</a:t>
            </a:r>
            <a:r>
              <a:rPr lang="ru-RU" sz="1400" dirty="0"/>
              <a:t> производила </a:t>
            </a:r>
            <a:r>
              <a:rPr lang="ru-RU" sz="1400" dirty="0" err="1"/>
              <a:t>пересогласование</a:t>
            </a:r>
            <a:r>
              <a:rPr lang="ru-RU" sz="1400" dirty="0"/>
              <a:t> технологического регламента обращения с отходами, а </a:t>
            </a:r>
            <a:r>
              <a:rPr lang="ru-RU" sz="1400" dirty="0" smtClean="0"/>
              <a:t>также </a:t>
            </a:r>
            <a:r>
              <a:rPr lang="ru-RU" sz="1400" dirty="0"/>
              <a:t>оформляла разрешения на перемещение грунта и строительных отходов. Специалистами компании были оптимизированы земляные массы подлежащие вывозу, что позволило </a:t>
            </a:r>
            <a:r>
              <a:rPr lang="ru-RU" sz="1400" dirty="0" smtClean="0"/>
              <a:t>Генеральному </a:t>
            </a:r>
            <a:r>
              <a:rPr lang="ru-RU" sz="1400" dirty="0"/>
              <a:t>подрядчику сэкономить средства на вывоз и утилизацию грунта. В процессе работ были использованы колесные экскаваторы, </a:t>
            </a:r>
            <a:r>
              <a:rPr lang="ru-RU" sz="1400"/>
              <a:t>а </a:t>
            </a:r>
            <a:r>
              <a:rPr lang="ru-RU" sz="1400" smtClean="0"/>
              <a:t>также </a:t>
            </a:r>
            <a:r>
              <a:rPr lang="ru-RU" sz="1400" dirty="0"/>
              <a:t>экскаваторы погрузчики, обладающие повышенной </a:t>
            </a:r>
            <a:r>
              <a:rPr lang="ru-RU" sz="1400" dirty="0" smtClean="0"/>
              <a:t>маневренностью.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Также </a:t>
            </a:r>
            <a:r>
              <a:rPr lang="ru-RU" sz="1400" dirty="0"/>
              <a:t>для проведения работ на данном объекте использовались самосвалы с маленькой грузоподъемностью, что обеспечило подъезд в труднодоступные места. В процессе демонтажа </a:t>
            </a:r>
            <a:r>
              <a:rPr lang="ru-RU" sz="1400" dirty="0" err="1"/>
              <a:t>МАФов</a:t>
            </a:r>
            <a:r>
              <a:rPr lang="ru-RU" sz="1400" dirty="0"/>
              <a:t> и различных устаревших конструкций на территории парка производились работы по сортировке отходов для последующей переработке и использованию определенных материалов (бетон, металл, бордюрный камень, тротуарная плитка</a:t>
            </a:r>
            <a:r>
              <a:rPr lang="ru-RU" sz="1400" dirty="0" smtClean="0"/>
              <a:t>).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Работы </a:t>
            </a:r>
            <a:r>
              <a:rPr lang="ru-RU" sz="1400" dirty="0"/>
              <a:t>по вывозу грунта и строительных отходов на данном объекте производились в круглосуточном режиме. После окончания работ Москва получила еще один оазис для отдыха и досуга горожан.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030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9650"/>
            <a:ext cx="8784976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/>
              <a:t>Адрес объекта: Москва, парк "Бутово" м. Бунинская аллея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Масштабный </a:t>
            </a:r>
            <a:r>
              <a:rPr lang="ru-RU" sz="1400" dirty="0"/>
              <a:t>проект благоустройства Московских парков проводился в спальном районе Москвы "Южное Бутово</a:t>
            </a:r>
            <a:r>
              <a:rPr lang="ru-RU" sz="1400" dirty="0" smtClean="0"/>
              <a:t>".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Территория </a:t>
            </a:r>
            <a:r>
              <a:rPr lang="ru-RU" sz="1400" dirty="0"/>
              <a:t>включала в себя несколько озер и охватывала 5 кварталов жилой застройки. В процессе работ были оформлены разрешения на перемещение грунтов и строительных отходов. С территории благоустройства вывозились иловые осадки, влагонасыщенные грунты после отчистки прудов. Масса древесных отходов, а </a:t>
            </a:r>
            <a:r>
              <a:rPr lang="ru-RU" sz="1400" dirty="0" smtClean="0"/>
              <a:t>также </a:t>
            </a:r>
            <a:r>
              <a:rPr lang="ru-RU" sz="1400" dirty="0"/>
              <a:t>отходы бетона от демонтажа старых дорог и </a:t>
            </a:r>
            <a:r>
              <a:rPr lang="ru-RU" sz="1400" dirty="0" smtClean="0"/>
              <a:t>тротуаров.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Работа </a:t>
            </a:r>
            <a:r>
              <a:rPr lang="ru-RU" sz="1400" dirty="0"/>
              <a:t>велась сразу на четырех участках парка в виду его значительной площади около 10 ГА. В процессе работ были задействованы фронтальные погрузчики, экскаваторы-погрузчики, колесные экскаваторы, а </a:t>
            </a:r>
            <a:r>
              <a:rPr lang="ru-RU" sz="1400" dirty="0" smtClean="0"/>
              <a:t>также </a:t>
            </a:r>
            <a:r>
              <a:rPr lang="ru-RU" sz="1400" dirty="0"/>
              <a:t>различные типы самосвалов. Всего до 30 единиц техники. Работу компании на данном объекте контролировали три сотрудника ИТР </a:t>
            </a:r>
            <a:r>
              <a:rPr lang="ru-RU" sz="1400" dirty="0" err="1" smtClean="0"/>
              <a:t>Техногрунт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результате работ Москва получила еще одну комфортную территорию для прогулок и отдыха </a:t>
            </a:r>
            <a:r>
              <a:rPr lang="ru-RU" sz="1400" dirty="0" smtClean="0"/>
              <a:t>Москвичей.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1473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57829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Вывоз грунта</a:t>
            </a:r>
          </a:p>
          <a:p>
            <a:endParaRPr lang="ru-RU" sz="2400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Вывоз чистого грунта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Вывоз замусоренного грунта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Вывоз грунта с асфальтом или бетоном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Вывоз </a:t>
            </a:r>
            <a:r>
              <a:rPr lang="ru-RU" dirty="0" err="1" smtClean="0"/>
              <a:t>влагонасыщенного</a:t>
            </a:r>
            <a:r>
              <a:rPr lang="ru-RU" dirty="0" smtClean="0"/>
              <a:t> грунта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Вывоз грунта с бентонитом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В</a:t>
            </a:r>
            <a:r>
              <a:rPr lang="ru-RU" dirty="0" smtClean="0"/>
              <a:t>ывоз </a:t>
            </a:r>
            <a:r>
              <a:rPr lang="ru-RU" dirty="0"/>
              <a:t>грунта с повышенным классом </a:t>
            </a:r>
            <a:r>
              <a:rPr lang="ru-RU" dirty="0" smtClean="0"/>
              <a:t>опасности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Вывоз в пределах ТТК и Садового кольца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Вывоз с погрузкой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Подача самосвалов и спецтехники на объект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Погрузка грунта механизированным способом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Транспортировка на полигон для утилизации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Вывоз погрузочной техники с объекта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Возможность круглосуточной работы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ony\Desktop\ПРЕЗЕНТАЦИЯ\вывоз грунта\IMG_04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54" y="-22449"/>
            <a:ext cx="2965546" cy="258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ony\Desktop\ПРЕЗЕНТАЦИЯ\вывоз грунта\IMG_67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54" y="3577551"/>
            <a:ext cx="2965546" cy="258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ny\Desktop\ПРЕЗЕНТАЦИЯ\вывоз грунта\IMG_67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54" y="1777551"/>
            <a:ext cx="2965546" cy="258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9650"/>
            <a:ext cx="903649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Ручной </a:t>
            </a:r>
            <a:r>
              <a:rPr lang="ru-RU" sz="1400" b="1" dirty="0" smtClean="0"/>
              <a:t>демонтаж:</a:t>
            </a:r>
          </a:p>
          <a:p>
            <a:endParaRPr lang="ru-RU" sz="1400" b="1" dirty="0" smtClean="0"/>
          </a:p>
          <a:p>
            <a:pPr algn="just"/>
            <a:r>
              <a:rPr lang="ru-RU" sz="1400" dirty="0"/>
              <a:t>Основные типы работ по ручному демонтажу</a:t>
            </a:r>
            <a:r>
              <a:rPr lang="ru-RU" sz="1400" dirty="0" smtClean="0"/>
              <a:t>:</a:t>
            </a:r>
          </a:p>
          <a:p>
            <a:pPr algn="just"/>
            <a:r>
              <a:rPr lang="ru-RU" sz="1400" dirty="0" smtClean="0"/>
              <a:t>1</a:t>
            </a:r>
            <a:r>
              <a:rPr lang="ru-RU" sz="1400" dirty="0"/>
              <a:t>. Демонтаж внутренних стен, перегородок, обшивки из дерева и </a:t>
            </a:r>
            <a:r>
              <a:rPr lang="ru-RU" sz="1400" dirty="0" err="1"/>
              <a:t>гипсокартона</a:t>
            </a:r>
            <a:endParaRPr lang="ru-RU" sz="1400" dirty="0"/>
          </a:p>
          <a:p>
            <a:pPr algn="just"/>
            <a:r>
              <a:rPr lang="ru-RU" sz="1400" dirty="0"/>
              <a:t>2. Демонтаж оконных и дверных проемов, расшивка оконных и дверных проемов</a:t>
            </a:r>
          </a:p>
          <a:p>
            <a:pPr algn="just"/>
            <a:r>
              <a:rPr lang="ru-RU" sz="1400" dirty="0"/>
              <a:t>3. Демонтаж кровельных конструкций</a:t>
            </a:r>
          </a:p>
          <a:p>
            <a:pPr algn="just"/>
            <a:r>
              <a:rPr lang="ru-RU" sz="1400" dirty="0"/>
              <a:t>4. Демонтаж межэтажных перекрытий из дерева, бетона, металла</a:t>
            </a:r>
          </a:p>
          <a:p>
            <a:pPr algn="just"/>
            <a:r>
              <a:rPr lang="ru-RU" sz="1400" dirty="0"/>
              <a:t>5. Демонтаж лестничных маршей и лестничных конструкций из дерева и металла</a:t>
            </a:r>
          </a:p>
          <a:p>
            <a:pPr algn="just"/>
            <a:r>
              <a:rPr lang="ru-RU" sz="1400" dirty="0"/>
              <a:t>6. Демонтаж внутренних и внешних инженерных коммуникаций из металла (газопровод, водопровод, отопление)</a:t>
            </a:r>
          </a:p>
          <a:p>
            <a:pPr algn="just"/>
            <a:r>
              <a:rPr lang="ru-RU" sz="1400" dirty="0"/>
              <a:t>7. Демонтаж внутреннего основания строения (стяжка, фундаменты, бетонные опоры)</a:t>
            </a:r>
          </a:p>
          <a:p>
            <a:pPr algn="just"/>
            <a:r>
              <a:rPr lang="ru-RU" sz="1400" dirty="0"/>
              <a:t>8. Демонтаж конструкций усиления зданий (металлокаркас</a:t>
            </a:r>
            <a:r>
              <a:rPr lang="ru-RU" sz="1400" dirty="0" smtClean="0"/>
              <a:t>)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Все </a:t>
            </a:r>
            <a:r>
              <a:rPr lang="ru-RU" sz="1400" dirty="0"/>
              <a:t>работы производятся с соблюдением правил безопасности. Все рабочие оснащены спецодеждой и инструментом необходимым для выполнения демонтажа.</a:t>
            </a:r>
          </a:p>
          <a:p>
            <a:pPr algn="just"/>
            <a:r>
              <a:rPr lang="ru-RU" sz="1400" dirty="0"/>
              <a:t>План работ составляется специалистами компании Техногрунт, обладающими значительным опытом при проведении работ по ручному демонтажу разной сложности.</a:t>
            </a:r>
          </a:p>
          <a:p>
            <a:pPr algn="just"/>
            <a:r>
              <a:rPr lang="ru-RU" sz="1400" dirty="0"/>
              <a:t>Перед началом работ составляется проект производства работ, в котором отражаются методы и последовательность производства работ по демонтажу.</a:t>
            </a:r>
          </a:p>
          <a:p>
            <a:pPr algn="just"/>
            <a:r>
              <a:rPr lang="ru-RU" sz="1400" dirty="0"/>
              <a:t>Зачастую, работы по демонтажу производятся с использованием мини техники, а также компрессоров с отбойными молотками и роботами на дистанционном управлении для обеспечения, как повышенной производительности, так и безопасности работ по демонтажу.</a:t>
            </a:r>
          </a:p>
          <a:p>
            <a:pPr algn="just"/>
            <a:r>
              <a:rPr lang="ru-RU" sz="1400" dirty="0"/>
              <a:t>Последовательность и методы демонтажа могут быть самыми разнообразными. Зависят они от специфики объекта, технического задания и сложности работ, обусловленных спецификой конструктива или аварийности зданий, в которых производятся </a:t>
            </a:r>
            <a:r>
              <a:rPr lang="ru-RU" sz="1400" dirty="0" smtClean="0"/>
              <a:t>работы</a:t>
            </a:r>
          </a:p>
          <a:p>
            <a:pPr algn="just"/>
            <a:r>
              <a:rPr lang="ru-RU" sz="1400" dirty="0"/>
              <a:t> </a:t>
            </a:r>
          </a:p>
          <a:p>
            <a:pPr algn="just"/>
            <a:r>
              <a:rPr lang="ru-RU" sz="1400" dirty="0"/>
              <a:t>Компания Техногрунт предоставляет до 70 обученных рабочих для выполнения работ по ручному демонтажу различной сложности, с соблюдением сжатых сроков проведения данных работ без ущерба безопасности, что является приоритетом в работах данного типа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36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633877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Вывоз мусора</a:t>
            </a:r>
          </a:p>
          <a:p>
            <a:pPr>
              <a:spcAft>
                <a:spcPts val="600"/>
              </a:spcAft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В</a:t>
            </a:r>
            <a:r>
              <a:rPr lang="ru-RU" dirty="0" smtClean="0"/>
              <a:t>ывоз </a:t>
            </a:r>
            <a:r>
              <a:rPr lang="ru-RU" dirty="0"/>
              <a:t>строительного </a:t>
            </a:r>
            <a:r>
              <a:rPr lang="ru-RU" dirty="0" smtClean="0"/>
              <a:t>мусора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В</a:t>
            </a:r>
            <a:r>
              <a:rPr lang="ru-RU" dirty="0" smtClean="0"/>
              <a:t>ывоз </a:t>
            </a:r>
            <a:r>
              <a:rPr lang="ru-RU" dirty="0"/>
              <a:t>древесных </a:t>
            </a:r>
            <a:r>
              <a:rPr lang="ru-RU" dirty="0" smtClean="0"/>
              <a:t>отходов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Вывоз </a:t>
            </a:r>
            <a:r>
              <a:rPr lang="ru-RU" dirty="0"/>
              <a:t>кирпичного </a:t>
            </a:r>
            <a:r>
              <a:rPr lang="ru-RU" dirty="0" smtClean="0"/>
              <a:t>боя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Вывоз ТКО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Вывоз </a:t>
            </a:r>
            <a:r>
              <a:rPr lang="ru-RU" dirty="0"/>
              <a:t>бетонных </a:t>
            </a:r>
            <a:r>
              <a:rPr lang="ru-RU" dirty="0" smtClean="0"/>
              <a:t>отходов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Вывоз </a:t>
            </a:r>
            <a:r>
              <a:rPr lang="ru-RU" dirty="0"/>
              <a:t>с </a:t>
            </a:r>
            <a:r>
              <a:rPr lang="ru-RU" dirty="0" smtClean="0"/>
              <a:t>погрузкой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Вывоз в пределах ТТК и Садового кольца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Минимальные сроки выполнения </a:t>
            </a:r>
            <a:r>
              <a:rPr lang="ru-RU" dirty="0" smtClean="0"/>
              <a:t>заказа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Большой парк автотехники различной </a:t>
            </a:r>
            <a:r>
              <a:rPr lang="ru-RU" dirty="0" smtClean="0"/>
              <a:t>грузоподъемности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Собственная бригада </a:t>
            </a:r>
            <a:r>
              <a:rPr lang="ru-RU" dirty="0" smtClean="0"/>
              <a:t>грузчиков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Лояльная ценовая </a:t>
            </a:r>
            <a:r>
              <a:rPr lang="ru-RU" dirty="0" smtClean="0"/>
              <a:t>политика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Наличие разрешительной </a:t>
            </a:r>
            <a:r>
              <a:rPr lang="ru-RU" dirty="0" smtClean="0"/>
              <a:t>документации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Наработанные организационные и логистические решения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Прямые </a:t>
            </a:r>
            <a:r>
              <a:rPr lang="ru-RU" dirty="0" smtClean="0"/>
              <a:t>договоры </a:t>
            </a:r>
            <a:r>
              <a:rPr lang="ru-RU" dirty="0"/>
              <a:t>с пунктами утилизации твердых </a:t>
            </a:r>
            <a:r>
              <a:rPr lang="ru-RU" dirty="0" smtClean="0"/>
              <a:t>отходов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734306" y="36473"/>
            <a:ext cx="2409694" cy="6123792"/>
            <a:chOff x="6660232" y="274390"/>
            <a:chExt cx="2400000" cy="5400000"/>
          </a:xfrm>
        </p:grpSpPr>
        <p:pic>
          <p:nvPicPr>
            <p:cNvPr id="4" name="Picture 2" descr="C:\Users\Sony\Desktop\ПРЕЗЕНТАЦИЯ\вывоз мусора\488deeb9-770d-42af-9ad5-b6d19bbf7c1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74390"/>
              <a:ext cx="24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Sony\Desktop\ПРЕЗЕНТАЦИЯ\вывоз мусора\IMG_263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074390"/>
              <a:ext cx="24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:\Users\Sony\Desktop\ПРЕЗЕНТАЦИЯ\вывоз мусора\IMG_632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874390"/>
              <a:ext cx="24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283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Земляные работы</a:t>
            </a:r>
          </a:p>
          <a:p>
            <a:pPr>
              <a:spcAft>
                <a:spcPts val="600"/>
              </a:spcAft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Рытье траншеи с вывозом и </a:t>
            </a:r>
            <a:r>
              <a:rPr lang="ru-RU" dirty="0" smtClean="0"/>
              <a:t>утилизацией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Разработка грунта под коллекторы и </a:t>
            </a:r>
            <a:r>
              <a:rPr lang="ru-RU" dirty="0" smtClean="0"/>
              <a:t>коммуникации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Перемещение грунта на </a:t>
            </a:r>
            <a:r>
              <a:rPr lang="ru-RU" dirty="0" smtClean="0"/>
              <a:t>объекте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Планировка по проектным </a:t>
            </a:r>
            <a:r>
              <a:rPr lang="ru-RU" dirty="0" smtClean="0"/>
              <a:t>отметкам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Срезка и перемещение грунта по </a:t>
            </a:r>
            <a:r>
              <a:rPr lang="ru-RU" dirty="0" smtClean="0"/>
              <a:t>картограмме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Сортировка грунта и </a:t>
            </a:r>
            <a:r>
              <a:rPr lang="ru-RU" dirty="0" smtClean="0"/>
              <a:t>строительных отходов </a:t>
            </a:r>
            <a:r>
              <a:rPr lang="ru-RU" dirty="0"/>
              <a:t>с вывозом или </a:t>
            </a:r>
            <a:r>
              <a:rPr lang="ru-RU" dirty="0" smtClean="0"/>
              <a:t>складированием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Разработка грунта со складированием на </a:t>
            </a:r>
            <a:r>
              <a:rPr lang="ru-RU" dirty="0" smtClean="0"/>
              <a:t>объекте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Доставка грунта на объект с последующей </a:t>
            </a:r>
            <a:r>
              <a:rPr lang="ru-RU" dirty="0" smtClean="0"/>
              <a:t>планировкой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Замещение нестабильных грунтов </a:t>
            </a:r>
            <a:r>
              <a:rPr lang="ru-RU" dirty="0" smtClean="0"/>
              <a:t>в естественных основаниях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Устройство оснований дорог и </a:t>
            </a:r>
            <a:r>
              <a:rPr lang="ru-RU" dirty="0" smtClean="0"/>
              <a:t>фундаментов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Земляные работы в стесненных </a:t>
            </a:r>
            <a:r>
              <a:rPr lang="ru-RU" dirty="0" smtClean="0"/>
              <a:t>условиях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Экскаваторы, бульдозеры, грейдеры, погрузчики, катки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7020272" y="-1"/>
            <a:ext cx="2123728" cy="6162675"/>
            <a:chOff x="7236296" y="295028"/>
            <a:chExt cx="1800000" cy="5726260"/>
          </a:xfrm>
        </p:grpSpPr>
        <p:pic>
          <p:nvPicPr>
            <p:cNvPr id="5" name="Picture 2" descr="C:\Users\Sony\Desktop\ПРЕЗЕНТАЦИЯ\земляные работы\88B378E7-C3A5-4AD8-B6AB-6A936285FC9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295028"/>
              <a:ext cx="1800000" cy="1013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Sony\Desktop\ПРЕЗЕНТАЦИЯ\земляные работы\IMG_699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308132"/>
              <a:ext cx="1800000" cy="13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:\Users\Sony\Desktop\ПРЕЗЕНТАЦИЯ\земляные работы\IMG_899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2658132"/>
              <a:ext cx="1800000" cy="13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Sony\Desktop\ПРЕЗЕНТАЦИЯ\земляные работы\8f7cf118-c132-4d5a-9aee-9b6f334fcda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4008132"/>
              <a:ext cx="1800000" cy="2013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87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655272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Разработка котлованов</a:t>
            </a:r>
          </a:p>
          <a:p>
            <a:pPr>
              <a:spcAft>
                <a:spcPts val="600"/>
              </a:spcAft>
            </a:pPr>
            <a:endParaRPr lang="ru-RU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Разработка котлована с </a:t>
            </a:r>
            <a:r>
              <a:rPr lang="ru-RU" dirty="0" smtClean="0"/>
              <a:t>откосами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Разработка </a:t>
            </a:r>
            <a:r>
              <a:rPr lang="ru-RU" dirty="0"/>
              <a:t>котлована с применением распорной </a:t>
            </a:r>
            <a:r>
              <a:rPr lang="ru-RU" dirty="0" smtClean="0"/>
              <a:t>системы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Разработка котлована со складированием грунта на </a:t>
            </a:r>
            <a:r>
              <a:rPr lang="ru-RU" dirty="0" smtClean="0"/>
              <a:t>объекте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Разработка котлована с малой площадью (грейфером</a:t>
            </a:r>
            <a:r>
              <a:rPr lang="ru-RU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Разработка котлована с нестабильными грунтами (бентонит, водонасыщение</a:t>
            </a:r>
            <a:r>
              <a:rPr lang="ru-RU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Разработка котлована методом </a:t>
            </a:r>
            <a:r>
              <a:rPr lang="ru-RU" dirty="0" smtClean="0"/>
              <a:t>«ап </a:t>
            </a:r>
            <a:r>
              <a:rPr lang="ru-RU" dirty="0"/>
              <a:t>энд </a:t>
            </a:r>
            <a:r>
              <a:rPr lang="ru-RU" dirty="0" err="1" smtClean="0"/>
              <a:t>даун</a:t>
            </a:r>
            <a:r>
              <a:rPr lang="ru-RU" dirty="0" smtClean="0"/>
              <a:t>»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Разработка котлована с </a:t>
            </a:r>
            <a:r>
              <a:rPr lang="ru-RU" dirty="0" smtClean="0"/>
              <a:t>применением </a:t>
            </a:r>
            <a:r>
              <a:rPr lang="ru-RU" dirty="0"/>
              <a:t>ограждения (стена в грунте</a:t>
            </a:r>
            <a:r>
              <a:rPr lang="ru-RU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Оформление разрешения на утилизацию грунтов с </a:t>
            </a:r>
            <a:r>
              <a:rPr lang="ru-RU" dirty="0" smtClean="0"/>
              <a:t>талонами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948264" y="0"/>
            <a:ext cx="2178025" cy="6162675"/>
            <a:chOff x="7326289" y="242988"/>
            <a:chExt cx="1800000" cy="5919687"/>
          </a:xfrm>
        </p:grpSpPr>
        <p:pic>
          <p:nvPicPr>
            <p:cNvPr id="4" name="Picture 2" descr="C:\Users\Sony\Desktop\ПРЕЗЕНТАЦИЯ\разработка котлованов\IMG_005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289" y="242988"/>
              <a:ext cx="1800000" cy="13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Sony\Desktop\ПРЕЗЕНТАЦИЯ\разработка котлованов\IMG_277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289" y="1569623"/>
              <a:ext cx="1800000" cy="13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Sony\Desktop\ПРЕЗЕНТАЦИЯ\разработка котлованов\Реконструкция усадьбы Цигель Сокольники г. Москва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289" y="2919623"/>
              <a:ext cx="1800000" cy="13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Sony\Desktop\ПРЕЗЕНТАЦИЯ\разработка котлованов\IMG_185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289" y="4269623"/>
              <a:ext cx="1800000" cy="1893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392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648072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Снос и демонтаж</a:t>
            </a:r>
          </a:p>
          <a:p>
            <a:pPr>
              <a:spcAft>
                <a:spcPts val="600"/>
              </a:spcAft>
            </a:pPr>
            <a:endParaRPr lang="ru-RU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Снос панельного дома высотой до 5 этажей и выше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Снос кирпичного дома высотой до 5 этажей и выше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Снос промышленных сооружений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Снос строений с частичным демонтажем элементов здания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Снос гаражей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Снос построек высотой 1-3 этажа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Снос легковозводимых строений (</a:t>
            </a:r>
            <a:r>
              <a:rPr lang="ru-RU" dirty="0" err="1" smtClean="0"/>
              <a:t>высокопустотных</a:t>
            </a:r>
            <a:r>
              <a:rPr lang="ru-RU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Демонтаж металлоконструкций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Демонтаж фундаментов и подземных конструкций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Демонтаж железобетонных конструкций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Ручной демонтаж конструкций здания с погрузкой и вывозом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Открытие разрешения на перемещение отходов с </a:t>
            </a:r>
            <a:r>
              <a:rPr lang="ru-RU" dirty="0" smtClean="0"/>
              <a:t>талонами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Разработка </a:t>
            </a:r>
            <a:r>
              <a:rPr lang="ru-RU" dirty="0" smtClean="0"/>
              <a:t>Технического </a:t>
            </a:r>
            <a:r>
              <a:rPr lang="ru-RU" dirty="0"/>
              <a:t>Регламента обращения с отходами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876256" y="-1"/>
            <a:ext cx="2277543" cy="6162675"/>
            <a:chOff x="7342313" y="0"/>
            <a:chExt cx="1801687" cy="5215786"/>
          </a:xfrm>
        </p:grpSpPr>
        <p:pic>
          <p:nvPicPr>
            <p:cNvPr id="5" name="Picture 2" descr="C:\Users\Sony\Desktop\ПРЕЗЕНТАЦИЯ\снос\IMG_264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313" y="0"/>
              <a:ext cx="1800000" cy="13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Sony\Desktop\ПРЕЗЕНТАЦИЯ\снос\Снос высотного строения г. Чехов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313" y="1350000"/>
              <a:ext cx="1800000" cy="13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:\Users\Sony\Desktop\ПРЕЗЕНТАЦИЯ\снос\Снос пятиэтажного дома на Карамышевской набережной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000" y="2664629"/>
              <a:ext cx="1800000" cy="13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C:\Users\Sony\Desktop\ПРЕЗЕНТАЦИЯ\снос\Снос технологического здания на территории Войсковой части г Серпухов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313" y="4014629"/>
              <a:ext cx="1800000" cy="1201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240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7"/>
            <a:ext cx="88204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Ручной демонтаж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Реконструкция </a:t>
            </a:r>
            <a:r>
              <a:rPr lang="ru-RU" dirty="0"/>
              <a:t>зданий с сохранением исторических элементов, стен, арок, фасадов и т.д.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Капитальный </a:t>
            </a:r>
            <a:r>
              <a:rPr lang="ru-RU" dirty="0"/>
              <a:t>ремонт строений различного назначения, при котором демонтируются старые элементы отделки и конструктива </a:t>
            </a:r>
            <a:r>
              <a:rPr lang="ru-RU" dirty="0" smtClean="0"/>
              <a:t>зданий</a:t>
            </a: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Демонтаж </a:t>
            </a:r>
            <a:r>
              <a:rPr lang="ru-RU" dirty="0"/>
              <a:t>конструкций, не подлежащих механизированному сносу по причине стесненности (близкого расположения соседних зданий и строений</a:t>
            </a:r>
            <a:r>
              <a:rPr lang="ru-RU" dirty="0" smtClean="0"/>
              <a:t>)</a:t>
            </a: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Частичный </a:t>
            </a:r>
            <a:r>
              <a:rPr lang="ru-RU" dirty="0"/>
              <a:t>демонтаж конструкций с сохранением части здания для дальнейшего </a:t>
            </a:r>
            <a:r>
              <a:rPr lang="ru-RU" dirty="0" smtClean="0"/>
              <a:t>строительства</a:t>
            </a: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Подробнее </a:t>
            </a:r>
            <a:r>
              <a:rPr lang="ru-RU" dirty="0" smtClean="0">
                <a:hlinkClick r:id="rId3" action="ppaction://hlinksldjump"/>
              </a:rPr>
              <a:t>здесь</a:t>
            </a:r>
            <a:endParaRPr lang="ru-RU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732000" y="3271262"/>
            <a:ext cx="7680000" cy="2891413"/>
            <a:chOff x="899680" y="3271262"/>
            <a:chExt cx="7680000" cy="2891413"/>
          </a:xfrm>
        </p:grpSpPr>
        <p:pic>
          <p:nvPicPr>
            <p:cNvPr id="1026" name="Picture 2" descr="C:\Users\Sony\Desktop\ПРЕЗЕНТАЦИЯ\Ручной демонтаж\IMG_636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80" y="3279258"/>
              <a:ext cx="192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Sony\Desktop\ПРЕЗЕНТАЦИЯ\Ручной демонтаж\IMG_636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680" y="3279258"/>
              <a:ext cx="192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Sony\Desktop\ПРЕЗЕНТАЦИЯ\Ручной демонтаж\IMG_638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680" y="3279258"/>
              <a:ext cx="192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ony\Desktop\ПРЕЗЕНТАЦИЯ\Ручной демонтаж\IMG_638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680" y="3271262"/>
              <a:ext cx="192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Sony\Desktop\ПРЕЗЕНТАЦИЯ\Ручной демонтаж\IMG_6665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80" y="4722675"/>
              <a:ext cx="192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Sony\Desktop\ПРЕЗЕНТАЦИЯ\Ручной демонтаж\IMG_6676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680" y="4721784"/>
              <a:ext cx="192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Sony\Desktop\ПРЕЗЕНТАЦИЯ\Ручной демонтаж\IMG_6453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680" y="4721784"/>
              <a:ext cx="192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Sony\Desktop\ПРЕЗЕНТАЦИЯ\Ручной демонтаж\IMG_6681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680" y="4721784"/>
              <a:ext cx="192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94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62646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Нерудные материалы</a:t>
            </a:r>
          </a:p>
          <a:p>
            <a:pPr>
              <a:spcAft>
                <a:spcPts val="600"/>
              </a:spcAft>
            </a:pPr>
            <a:endParaRPr lang="ru-RU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Песок </a:t>
            </a:r>
            <a:r>
              <a:rPr lang="ru-RU" dirty="0" smtClean="0"/>
              <a:t>строительный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Песок сеяный </a:t>
            </a:r>
            <a:r>
              <a:rPr lang="ru-RU" dirty="0" err="1"/>
              <a:t>м.кр</a:t>
            </a:r>
            <a:r>
              <a:rPr lang="ru-RU" dirty="0"/>
              <a:t>. </a:t>
            </a:r>
            <a:r>
              <a:rPr lang="ru-RU" dirty="0" smtClean="0"/>
              <a:t>2-2,2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Песок речной м. </a:t>
            </a:r>
            <a:r>
              <a:rPr lang="ru-RU" dirty="0" err="1"/>
              <a:t>кр</a:t>
            </a:r>
            <a:r>
              <a:rPr lang="ru-RU" dirty="0"/>
              <a:t>. </a:t>
            </a:r>
            <a:r>
              <a:rPr lang="ru-RU" dirty="0" smtClean="0"/>
              <a:t>1,8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Грунт </a:t>
            </a:r>
            <a:r>
              <a:rPr lang="ru-RU" dirty="0" smtClean="0"/>
              <a:t>плодородный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Торф </a:t>
            </a:r>
            <a:r>
              <a:rPr lang="ru-RU" dirty="0" smtClean="0"/>
              <a:t>низинный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err="1" smtClean="0"/>
              <a:t>Пескогрунт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Вторичный щебень  фр. </a:t>
            </a:r>
            <a:r>
              <a:rPr lang="ru-RU" dirty="0" smtClean="0"/>
              <a:t>20-40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Вторичный щебень фр. </a:t>
            </a:r>
            <a:r>
              <a:rPr lang="ru-RU" dirty="0" smtClean="0"/>
              <a:t>40-70/100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Известняковый щебень фр. </a:t>
            </a:r>
            <a:r>
              <a:rPr lang="ru-RU" dirty="0" smtClean="0"/>
              <a:t>5-20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Известняковый щебень фр. </a:t>
            </a:r>
            <a:r>
              <a:rPr lang="ru-RU" dirty="0" smtClean="0"/>
              <a:t>20-40/40-70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Гравийный щебень фр. </a:t>
            </a:r>
            <a:r>
              <a:rPr lang="ru-RU" dirty="0" smtClean="0"/>
              <a:t>5-20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Гравийный щебень фр. </a:t>
            </a:r>
            <a:r>
              <a:rPr lang="ru-RU" dirty="0" smtClean="0"/>
              <a:t>20-40/40-70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Гранитный щебень фр. </a:t>
            </a:r>
            <a:r>
              <a:rPr lang="ru-RU" dirty="0" smtClean="0"/>
              <a:t>5-20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Гранитный щебень фр. 20-40/40-70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660232" y="-1"/>
            <a:ext cx="2483768" cy="6162675"/>
            <a:chOff x="7344000" y="116632"/>
            <a:chExt cx="1800000" cy="5477774"/>
          </a:xfrm>
        </p:grpSpPr>
        <p:pic>
          <p:nvPicPr>
            <p:cNvPr id="6146" name="Picture 2" descr="C:\Users\Sony\Desktop\ПРЕЗЕНТАЦИЯ\песок\CIMG385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000" y="116632"/>
              <a:ext cx="1800000" cy="133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C:\Users\Sony\Desktop\ПРЕЗЕНТАЦИЯ\песок\IMG_043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000" y="1454132"/>
              <a:ext cx="1800000" cy="1350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:\Users\Sony\Desktop\ПРЕЗЕНТАЦИЯ\песок\IMG_047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000" y="2804269"/>
              <a:ext cx="1800000" cy="1350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C:\Users\Sony\Desktop\ПРЕЗЕНТАЦИЯ\песок\Фо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000" y="4154406"/>
              <a:ext cx="180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64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3676</Words>
  <Application>Microsoft Office PowerPoint</Application>
  <PresentationFormat>Экран (4:3)</PresentationFormat>
  <Paragraphs>334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229</cp:revision>
  <dcterms:created xsi:type="dcterms:W3CDTF">2020-01-09T16:26:45Z</dcterms:created>
  <dcterms:modified xsi:type="dcterms:W3CDTF">2020-01-23T17:59:07Z</dcterms:modified>
</cp:coreProperties>
</file>